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sldIdLst>
    <p:sldId id="342" r:id="rId2"/>
    <p:sldId id="471" r:id="rId3"/>
    <p:sldId id="259" r:id="rId4"/>
    <p:sldId id="419" r:id="rId5"/>
    <p:sldId id="260" r:id="rId6"/>
    <p:sldId id="261" r:id="rId7"/>
    <p:sldId id="262" r:id="rId8"/>
    <p:sldId id="474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8" r:id="rId18"/>
    <p:sldId id="274" r:id="rId19"/>
    <p:sldId id="279" r:id="rId20"/>
    <p:sldId id="277" r:id="rId21"/>
    <p:sldId id="280" r:id="rId22"/>
    <p:sldId id="281" r:id="rId23"/>
    <p:sldId id="283" r:id="rId24"/>
    <p:sldId id="282" r:id="rId25"/>
    <p:sldId id="286" r:id="rId26"/>
    <p:sldId id="618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6" r:id="rId51"/>
    <p:sldId id="327" r:id="rId52"/>
    <p:sldId id="340" r:id="rId53"/>
    <p:sldId id="341" r:id="rId54"/>
    <p:sldId id="416" r:id="rId55"/>
    <p:sldId id="346" r:id="rId56"/>
  </p:sldIdLst>
  <p:sldSz cx="9144000" cy="6858000" type="screen4x3"/>
  <p:notesSz cx="6858000" cy="9144000"/>
  <p:custDataLst>
    <p:tags r:id="rId58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1" i="0" u="none" kern="1200" baseline="0">
        <a:solidFill>
          <a:srgbClr val="FFFF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雨林木风" initials="雨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34219"/>
    <a:srgbClr val="6600CC"/>
    <a:srgbClr val="FFCC99"/>
    <a:srgbClr val="FF3300"/>
    <a:srgbClr val="008000"/>
    <a:srgbClr val="99CCFF"/>
    <a:srgbClr val="090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/>
    <p:restoredTop sz="94660"/>
  </p:normalViewPr>
  <p:slideViewPr>
    <p:cSldViewPr showGuides="1">
      <p:cViewPr varScale="1">
        <p:scale>
          <a:sx n="90" d="100"/>
          <a:sy n="90" d="100"/>
        </p:scale>
        <p:origin x="468" y="84"/>
      </p:cViewPr>
      <p:guideLst>
        <p:guide orient="horz" pos="2205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页眉占位符 26009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099" name="日期占位符 26009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200" b="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364" name="幻灯片图像占位符 260099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077" name="文本占位符 260100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260102" name="页脚占位符 26010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eaLnBrk="1" hangingPunct="1">
              <a:buFont typeface="Arial" panose="020B0604020202020204" pitchFamily="34" charset="0"/>
              <a:buNone/>
              <a:defRPr sz="12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0103" name="灯片编号占位符 26010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>
            <a:lvl1pPr algn="r" eaLnBrk="1" hangingPunct="1">
              <a:buFont typeface="Arial" panose="020B0604020202020204" pitchFamily="34" charset="0"/>
              <a:buNone/>
              <a:defRPr sz="1200" b="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6653A4E-87E0-4B43-939C-EBCDEF20E9AD}" type="slidenum"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35635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文本占位符 35635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5123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FE25F5-B322-47CB-9AFB-9F18E1F61C44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3624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文本占位符 36249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25603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30E55AF-E246-443E-B95D-71A85920125F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10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3635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4035" name="文本占位符 36352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27651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71B2611-8736-4CF4-8804-5822DAE57C69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11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36454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6083" name="文本占位符 364546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29699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346AC1C-28AA-4EBA-A4FB-8F25510FDC64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12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365569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8131" name="文本占位符 365570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174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70811C1-E4BC-439C-A5F3-9F1FABF7F78A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13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2022年9月14日，上海企业实现了14纳米先进工艺规模的批量生产，在90纳米光刻机、5纳米蚀刻机、12英寸大硅芯片、国产 CPU 和5G 芯片等领域取得了突破。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35635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文本占位符 35635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5123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FE25F5-B322-47CB-9AFB-9F18E1F61C44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35328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文本占位符 35328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126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82346B-7852-4E1B-8A48-7A0CA05BB058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3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35328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6627" name="文本占位符 35328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1267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C82346B-7852-4E1B-8A48-7A0CA05BB058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4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35225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8675" name="文本占位符 352258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3315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1503838-A574-4DBC-819B-5450F011CD4E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5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35840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文本占位符 35840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7411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E65522C-64D7-4DCC-9D05-DB8C07A0C376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6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359425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4819" name="文本占位符 359426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9459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630F68D6-867E-4D02-AC8A-B37F55C0770A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7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35635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文本占位符 35635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5123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0FE25F5-B322-47CB-9AFB-9F18E1F61C44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8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361473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8915" name="文本占位符 361474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23555" name="灯片编号占位符 1"/>
          <p:cNvSpPr txBox="1">
            <a:spLocks noGrp="1" noChangeArrowheads="1"/>
          </p:cNvSpPr>
          <p:nvPr>
            <p:ph type="sldNum" sz="quarter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8EBB03-2EFD-4432-A940-318778E5CD76}" type="slidenum">
              <a:rPr kumimoji="0" lang="zh-CN" altLang="en-US" sz="1200" b="0" i="0" u="none" strike="noStrike" kern="1200" cap="none" spc="0" normalizeH="0" baseline="0" noProof="1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9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标题幻灯片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标题 300033"/>
          <p:cNvSpPr>
            <a:spLocks noGrp="1" noRot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lvl="0">
              <a:defRPr kern="1200"/>
            </a:lvl1pPr>
          </a:lstStyle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00035" name="副标题 300034"/>
          <p:cNvSpPr>
            <a:spLocks noGrp="1" noRot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marL="0" lvl="0" indent="0" algn="ctr">
              <a:buNone/>
              <a:defRPr kern="1200"/>
            </a:lvl1pPr>
            <a:lvl2pPr marL="457200" lvl="1" indent="-457200" algn="ctr">
              <a:buNone/>
              <a:defRPr kern="1200"/>
            </a:lvl2pPr>
            <a:lvl3pPr marL="914400" lvl="2" indent="-914400" algn="ctr">
              <a:buNone/>
              <a:defRPr kern="1200"/>
            </a:lvl3pPr>
            <a:lvl4pPr marL="1371600" lvl="3" indent="-1371600" algn="ctr">
              <a:buNone/>
              <a:defRPr kern="1200"/>
            </a:lvl4pPr>
            <a:lvl5pPr marL="1828800" lvl="4" indent="-1828800" algn="ctr">
              <a:buNone/>
              <a:defRPr kern="1200"/>
            </a:lvl5pPr>
          </a:lstStyle>
          <a:p>
            <a:pPr lvl="0"/>
            <a:r>
              <a:rPr lang="zh-CN" altLang="en-US" noProof="1"/>
              <a:t>单击此处编辑母版副标题样式</a:t>
            </a:r>
          </a:p>
        </p:txBody>
      </p:sp>
      <p:sp>
        <p:nvSpPr>
          <p:cNvPr id="7" name="日期占位符 300035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300036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300037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 anchor="t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094D357-D149-483E-86C6-289C89525D9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195F36-FB0E-4F81-9A33-4FB182252C58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8" cy="587057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81784" cy="587057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45FAB53-239C-42F9-9E2A-0075C6CE708E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592DE76-D71F-4E1F-9B3B-E75377CC2A1A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1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1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5B33664-57B0-44BC-A42F-330F8AACF354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BB28404F-97EA-4F3E-894D-27B4D1B06174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 algn="l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A2B1A177-A67E-4A09-B8F9-13AA266F8524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84968" cy="4498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7408" y="1600200"/>
            <a:ext cx="4184968" cy="449897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1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0995828-51B6-406F-BCB8-D9D1A4658B05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4793" y="1567346"/>
            <a:ext cx="3526380" cy="710095"/>
          </a:xfrm>
        </p:spPr>
        <p:txBody>
          <a:bodyPr anchor="ctr">
            <a:norm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4793" y="2338388"/>
            <a:ext cx="3526380" cy="378596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717212" y="1567346"/>
            <a:ext cx="3526381" cy="710095"/>
          </a:xfrm>
        </p:spPr>
        <p:txBody>
          <a:bodyPr rtlCol="0" anchor="ctr">
            <a:normAutofit/>
          </a:bodyPr>
          <a:lstStyle>
            <a:lvl1pPr marL="171450" indent="-171450">
              <a:buNone/>
              <a:defRPr lang="zh-CN" altLang="en-US" b="0" smtClean="0"/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7212" y="2357460"/>
            <a:ext cx="3526381" cy="37668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1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1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1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5F55DC3-F975-4083-B119-626CDBBA66BC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F3BE4A0-7C16-4A0E-9747-09E347AD7FF0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C5692EA-53E0-4D70-9B36-928DE68DE997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1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DC517284-D4E8-47F5-9CDC-9D15E2B62002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95638" cy="160020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8600" y="457201"/>
            <a:ext cx="4477941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95638" cy="3811588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7" name="日期占位符 299011"/>
          <p:cNvSpPr>
            <a:spLocks noGrp="1"/>
          </p:cNvSpPr>
          <p:nvPr>
            <p:ph type="dt" sz="half" idx="1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ln>
            <a:miter/>
          </a:ln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3CBFB1D5-E75E-473A-838C-B1ADC9BA7F41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标题 299009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99011" name="文本占位符 299010"/>
          <p:cNvSpPr>
            <a:spLocks noGrp="1" noRot="1"/>
          </p:cNvSpPr>
          <p:nvPr>
            <p:ph type="body"/>
          </p:nvPr>
        </p:nvSpPr>
        <p:spPr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99012" name="日期占位符 299011"/>
          <p:cNvSpPr>
            <a:spLocks noGrp="1"/>
          </p:cNvSpPr>
          <p:nvPr>
            <p:ph type="dt" sz="half" idx="2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9013" name="页脚占位符 29901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b="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9014" name="灯片编号占位符 29901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b="0" noProof="1">
                <a:cs typeface="+mn-ea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EAE56C8-D617-4351-8E12-7D23D6F6E337}" type="slidenum"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0" grpId="0"/>
      <p:bldP spid="299011" grpId="0" build="allAtOnce">
        <p:tmplLst>
          <p:tmpl lvl="1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8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indefinite" fill="hold">
                          <p:stCondLst>
                            <p:cond delay="0"/>
                          </p:stCondLst>
                        </p:cTn>
                        <p:tgtEl>
                          <p:spTgt spid="29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5000" fill="hold"/>
                        <p:tgtEl>
                          <p:spTgt spid="2990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1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w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2pPr>
      <a:lvl3pPr marL="914400" lvl="2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3pPr>
      <a:lvl4pPr marL="1371600" lvl="3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4pPr>
      <a:lvl5pPr marL="1828800" lvl="4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5pPr>
      <a:lvl6pPr marL="2286000" lvl="5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6pPr>
      <a:lvl7pPr marL="2743200" lvl="6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7pPr>
      <a:lvl8pPr marL="3200400" lvl="7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8pPr>
      <a:lvl9pPr marL="3657600" lvl="8" indent="0" algn="ctr" defTabSz="914400" eaLnBrk="0" fontAlgn="base" latinLnBrk="0" hangingPunct="0">
        <a:spcBef>
          <a:spcPct val="0"/>
        </a:spcBef>
        <a:spcAft>
          <a:spcPct val="0"/>
        </a:spcAft>
        <a:buNone/>
        <a:defRPr sz="2400" b="1" i="0" u="none" kern="1200" baseline="0">
          <a:solidFill>
            <a:srgbClr val="FFFF00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3.wmf"/><Relationship Id="rId7" Type="http://schemas.openxmlformats.org/officeDocument/2006/relationships/oleObject" Target="../embeddings/oleObject14.bin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26.w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8.emf"/><Relationship Id="rId7" Type="http://schemas.openxmlformats.org/officeDocument/2006/relationships/oleObject" Target="../embeddings/oleObject19.bin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29.emf"/><Relationship Id="rId4" Type="http://schemas.openxmlformats.org/officeDocument/2006/relationships/oleObject" Target="../embeddings/oleObject18.bin"/><Relationship Id="rId9" Type="http://schemas.openxmlformats.org/officeDocument/2006/relationships/hyperlink" Target="3.2.2&#30005;&#38459;&#30340;&#38459;&#20540;_&#26631;&#28165;.fl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12" Type="http://schemas.openxmlformats.org/officeDocument/2006/relationships/image" Target="../media/image36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5.em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9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46.emf"/><Relationship Id="rId10" Type="http://schemas.openxmlformats.org/officeDocument/2006/relationships/image" Target="../media/image48.emf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50.emf"/><Relationship Id="rId7" Type="http://schemas.openxmlformats.org/officeDocument/2006/relationships/image" Target="../media/image52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1.emf"/><Relationship Id="rId4" Type="http://schemas.openxmlformats.org/officeDocument/2006/relationships/oleObject" Target="../embeddings/oleObject32.bin"/><Relationship Id="rId9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54.emf"/><Relationship Id="rId7" Type="http://schemas.openxmlformats.org/officeDocument/2006/relationships/image" Target="../media/image56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58.wmf"/><Relationship Id="rId5" Type="http://schemas.openxmlformats.org/officeDocument/2006/relationships/image" Target="../media/image55.e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40.bin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11" Type="http://schemas.openxmlformats.org/officeDocument/2006/relationships/image" Target="../media/image62.emf"/><Relationship Id="rId5" Type="http://schemas.openxmlformats.org/officeDocument/2006/relationships/oleObject" Target="../embeddings/oleObject41.bin"/><Relationship Id="rId10" Type="http://schemas.openxmlformats.org/officeDocument/2006/relationships/oleObject" Target="../embeddings/oleObject43.bin"/><Relationship Id="rId4" Type="http://schemas.openxmlformats.org/officeDocument/2006/relationships/image" Target="../media/image59.emf"/><Relationship Id="rId9" Type="http://schemas.openxmlformats.org/officeDocument/2006/relationships/image" Target="../media/image6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4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4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5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7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oleObject" Target="../embeddings/oleObject67.bin"/><Relationship Id="rId3" Type="http://schemas.openxmlformats.org/officeDocument/2006/relationships/image" Target="../media/image81.emf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85.emf"/><Relationship Id="rId2" Type="http://schemas.openxmlformats.org/officeDocument/2006/relationships/oleObject" Target="../embeddings/oleObject62.bin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e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84.emf"/><Relationship Id="rId4" Type="http://schemas.openxmlformats.org/officeDocument/2006/relationships/image" Target="../media/image8.jpe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86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88.emf"/><Relationship Id="rId7" Type="http://schemas.openxmlformats.org/officeDocument/2006/relationships/image" Target="../media/image90.wmf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9.emf"/><Relationship Id="rId10" Type="http://schemas.openxmlformats.org/officeDocument/2006/relationships/image" Target="../media/image92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9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98.emf"/><Relationship Id="rId18" Type="http://schemas.openxmlformats.org/officeDocument/2006/relationships/image" Target="../media/image101.png"/><Relationship Id="rId3" Type="http://schemas.openxmlformats.org/officeDocument/2006/relationships/image" Target="../media/image93.emf"/><Relationship Id="rId7" Type="http://schemas.openxmlformats.org/officeDocument/2006/relationships/image" Target="../media/image95.emf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100.emf"/><Relationship Id="rId2" Type="http://schemas.openxmlformats.org/officeDocument/2006/relationships/oleObject" Target="../embeddings/oleObject73.bin"/><Relationship Id="rId16" Type="http://schemas.openxmlformats.org/officeDocument/2006/relationships/oleObject" Target="../embeddings/oleObject80.bin"/><Relationship Id="rId20" Type="http://schemas.openxmlformats.org/officeDocument/2006/relationships/image" Target="../media/image102.w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97.emf"/><Relationship Id="rId5" Type="http://schemas.openxmlformats.org/officeDocument/2006/relationships/image" Target="../media/image94.emf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77.bin"/><Relationship Id="rId19" Type="http://schemas.openxmlformats.org/officeDocument/2006/relationships/oleObject" Target="../embeddings/oleObject81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96.emf"/><Relationship Id="rId14" Type="http://schemas.openxmlformats.org/officeDocument/2006/relationships/oleObject" Target="../embeddings/oleObject7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08.emf"/><Relationship Id="rId18" Type="http://schemas.openxmlformats.org/officeDocument/2006/relationships/oleObject" Target="../embeddings/oleObject90.bin"/><Relationship Id="rId3" Type="http://schemas.openxmlformats.org/officeDocument/2006/relationships/image" Target="../media/image103.emf"/><Relationship Id="rId21" Type="http://schemas.openxmlformats.org/officeDocument/2006/relationships/image" Target="../media/image112.emf"/><Relationship Id="rId7" Type="http://schemas.openxmlformats.org/officeDocument/2006/relationships/image" Target="../media/image105.emf"/><Relationship Id="rId12" Type="http://schemas.openxmlformats.org/officeDocument/2006/relationships/oleObject" Target="../embeddings/oleObject87.bin"/><Relationship Id="rId17" Type="http://schemas.openxmlformats.org/officeDocument/2006/relationships/image" Target="../media/image110.emf"/><Relationship Id="rId2" Type="http://schemas.openxmlformats.org/officeDocument/2006/relationships/oleObject" Target="../embeddings/oleObject82.bin"/><Relationship Id="rId16" Type="http://schemas.openxmlformats.org/officeDocument/2006/relationships/oleObject" Target="../embeddings/oleObject89.bin"/><Relationship Id="rId20" Type="http://schemas.openxmlformats.org/officeDocument/2006/relationships/oleObject" Target="../embeddings/oleObject9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07.emf"/><Relationship Id="rId5" Type="http://schemas.openxmlformats.org/officeDocument/2006/relationships/image" Target="../media/image104.emf"/><Relationship Id="rId15" Type="http://schemas.openxmlformats.org/officeDocument/2006/relationships/image" Target="../media/image109.emf"/><Relationship Id="rId10" Type="http://schemas.openxmlformats.org/officeDocument/2006/relationships/oleObject" Target="../embeddings/oleObject86.bin"/><Relationship Id="rId19" Type="http://schemas.openxmlformats.org/officeDocument/2006/relationships/image" Target="../media/image111.emf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06.emf"/><Relationship Id="rId14" Type="http://schemas.openxmlformats.org/officeDocument/2006/relationships/oleObject" Target="../embeddings/oleObject88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7" Type="http://schemas.openxmlformats.org/officeDocument/2006/relationships/image" Target="../media/image116.wmf"/><Relationship Id="rId2" Type="http://schemas.openxmlformats.org/officeDocument/2006/relationships/oleObject" Target="../embeddings/oleObject9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oleObject" Target="../embeddings/oleObject94.bin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13" Type="http://schemas.openxmlformats.org/officeDocument/2006/relationships/image" Target="../media/image123.emf"/><Relationship Id="rId18" Type="http://schemas.openxmlformats.org/officeDocument/2006/relationships/oleObject" Target="../embeddings/oleObject103.bin"/><Relationship Id="rId26" Type="http://schemas.openxmlformats.org/officeDocument/2006/relationships/oleObject" Target="../embeddings/oleObject107.bin"/><Relationship Id="rId3" Type="http://schemas.openxmlformats.org/officeDocument/2006/relationships/image" Target="../media/image118.emf"/><Relationship Id="rId21" Type="http://schemas.openxmlformats.org/officeDocument/2006/relationships/image" Target="../media/image127.emf"/><Relationship Id="rId34" Type="http://schemas.openxmlformats.org/officeDocument/2006/relationships/oleObject" Target="../embeddings/oleObject111.bin"/><Relationship Id="rId7" Type="http://schemas.openxmlformats.org/officeDocument/2006/relationships/image" Target="../media/image120.emf"/><Relationship Id="rId12" Type="http://schemas.openxmlformats.org/officeDocument/2006/relationships/oleObject" Target="../embeddings/oleObject100.bin"/><Relationship Id="rId17" Type="http://schemas.openxmlformats.org/officeDocument/2006/relationships/image" Target="../media/image125.emf"/><Relationship Id="rId25" Type="http://schemas.openxmlformats.org/officeDocument/2006/relationships/image" Target="../media/image129.emf"/><Relationship Id="rId33" Type="http://schemas.openxmlformats.org/officeDocument/2006/relationships/image" Target="../media/image133.emf"/><Relationship Id="rId2" Type="http://schemas.openxmlformats.org/officeDocument/2006/relationships/oleObject" Target="../embeddings/oleObject95.bin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oleObject104.bin"/><Relationship Id="rId29" Type="http://schemas.openxmlformats.org/officeDocument/2006/relationships/image" Target="../media/image131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122.emf"/><Relationship Id="rId24" Type="http://schemas.openxmlformats.org/officeDocument/2006/relationships/oleObject" Target="../embeddings/oleObject106.bin"/><Relationship Id="rId32" Type="http://schemas.openxmlformats.org/officeDocument/2006/relationships/oleObject" Target="../embeddings/oleObject110.bin"/><Relationship Id="rId5" Type="http://schemas.openxmlformats.org/officeDocument/2006/relationships/image" Target="../media/image119.emf"/><Relationship Id="rId15" Type="http://schemas.openxmlformats.org/officeDocument/2006/relationships/image" Target="../media/image124.emf"/><Relationship Id="rId23" Type="http://schemas.openxmlformats.org/officeDocument/2006/relationships/image" Target="../media/image128.emf"/><Relationship Id="rId28" Type="http://schemas.openxmlformats.org/officeDocument/2006/relationships/oleObject" Target="../embeddings/oleObject108.bin"/><Relationship Id="rId10" Type="http://schemas.openxmlformats.org/officeDocument/2006/relationships/oleObject" Target="../embeddings/oleObject99.bin"/><Relationship Id="rId19" Type="http://schemas.openxmlformats.org/officeDocument/2006/relationships/image" Target="../media/image126.emf"/><Relationship Id="rId31" Type="http://schemas.openxmlformats.org/officeDocument/2006/relationships/image" Target="../media/image132.e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121.emf"/><Relationship Id="rId14" Type="http://schemas.openxmlformats.org/officeDocument/2006/relationships/oleObject" Target="../embeddings/oleObject101.bin"/><Relationship Id="rId22" Type="http://schemas.openxmlformats.org/officeDocument/2006/relationships/oleObject" Target="../embeddings/oleObject105.bin"/><Relationship Id="rId27" Type="http://schemas.openxmlformats.org/officeDocument/2006/relationships/image" Target="../media/image130.emf"/><Relationship Id="rId30" Type="http://schemas.openxmlformats.org/officeDocument/2006/relationships/oleObject" Target="../embeddings/oleObject109.bin"/><Relationship Id="rId35" Type="http://schemas.openxmlformats.org/officeDocument/2006/relationships/image" Target="../media/image13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40.emf"/><Relationship Id="rId3" Type="http://schemas.openxmlformats.org/officeDocument/2006/relationships/image" Target="../media/image135.emf"/><Relationship Id="rId7" Type="http://schemas.openxmlformats.org/officeDocument/2006/relationships/image" Target="../media/image137.emf"/><Relationship Id="rId12" Type="http://schemas.openxmlformats.org/officeDocument/2006/relationships/oleObject" Target="../embeddings/oleObject117.bin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39.emf"/><Relationship Id="rId5" Type="http://schemas.openxmlformats.org/officeDocument/2006/relationships/image" Target="../media/image136.emf"/><Relationship Id="rId10" Type="http://schemas.openxmlformats.org/officeDocument/2006/relationships/oleObject" Target="../embeddings/oleObject116.bin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3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oleObject" Target="../embeddings/oleObject118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emf"/><Relationship Id="rId4" Type="http://schemas.openxmlformats.org/officeDocument/2006/relationships/oleObject" Target="../embeddings/oleObject119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11" Type="http://schemas.openxmlformats.org/officeDocument/2006/relationships/image" Target="../media/image8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18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image" Target="../media/image20.png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312321"/>
          <p:cNvSpPr>
            <a:spLocks noGrp="1" noRot="1"/>
          </p:cNvSpPr>
          <p:nvPr>
            <p:ph type="ctrTitle"/>
          </p:nvPr>
        </p:nvSpPr>
        <p:spPr>
          <a:xfrm>
            <a:off x="551815" y="836930"/>
            <a:ext cx="8008620" cy="1509395"/>
          </a:xfrm>
        </p:spPr>
        <p:txBody>
          <a:bodyPr vert="horz" wrap="square" lIns="91440" tIns="45720" rIns="91440" bIns="45720" anchor="ctr"/>
          <a:lstStyle/>
          <a:p>
            <a:pPr eaLnBrk="1" hangingPunct="1">
              <a:buClrTx/>
              <a:buSzTx/>
              <a:buFontTx/>
            </a:pPr>
            <a:r>
              <a:rPr lang="en-US" altLang="zh-CN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《</a:t>
            </a:r>
            <a:r>
              <a:rPr lang="zh-CN" alt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Fundamentals of</a:t>
            </a:r>
            <a:br>
              <a:rPr lang="zh-CN" alt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zh-CN" alt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 Circuits</a:t>
            </a:r>
            <a:r>
              <a:rPr lang="en-US" altLang="zh-CN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》</a:t>
            </a:r>
          </a:p>
        </p:txBody>
      </p:sp>
      <p:sp>
        <p:nvSpPr>
          <p:cNvPr id="16387" name="副标题 312322"/>
          <p:cNvSpPr>
            <a:spLocks noGrp="1" noRot="1"/>
          </p:cNvSpPr>
          <p:nvPr>
            <p:ph type="subTitle" idx="1"/>
          </p:nvPr>
        </p:nvSpPr>
        <p:spPr>
          <a:xfrm>
            <a:off x="1117600" y="3281680"/>
            <a:ext cx="7343775" cy="1747520"/>
          </a:xfrm>
        </p:spPr>
        <p:txBody>
          <a:bodyPr vert="horz" wrap="square" lIns="91440" tIns="45720" rIns="91440" bIns="45720" anchor="t"/>
          <a:lstStyle/>
          <a:p>
            <a:pPr eaLnBrk="1" hangingPunct="1">
              <a:buSzPct val="95000"/>
            </a:pPr>
            <a:r>
              <a:rPr lang="en-US" altLang="zh-CN" sz="4400" b="1" kern="1200" dirty="0">
                <a:latin typeface="+mn-lt"/>
                <a:ea typeface="+mn-ea"/>
                <a:cs typeface="+mn-cs"/>
              </a:rPr>
              <a:t>G Q Wu</a:t>
            </a:r>
            <a:endParaRPr lang="zh-CN" altLang="en-US" sz="44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95000"/>
            </a:pPr>
            <a:r>
              <a:rPr lang="en-US" altLang="zh-CN" sz="4000" kern="1200" dirty="0">
                <a:latin typeface="+mn-lt"/>
                <a:ea typeface="+mn-ea"/>
                <a:cs typeface="+mn-cs"/>
              </a:rPr>
              <a:t>Email:gqwu@ysu.edu.cn</a:t>
            </a:r>
          </a:p>
        </p:txBody>
      </p:sp>
      <p:sp>
        <p:nvSpPr>
          <p:cNvPr id="16388" name="文本框 312323"/>
          <p:cNvSpPr txBox="1"/>
          <p:nvPr/>
        </p:nvSpPr>
        <p:spPr>
          <a:xfrm>
            <a:off x="1655445" y="5282565"/>
            <a:ext cx="67259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zh-CN" altLang="en-US" b="1" dirty="0">
                <a:latin typeface="Times New Roman" panose="02020603050405020304" pitchFamily="18" charset="0"/>
              </a:rPr>
              <a:t>please turn off your mobile phone!</a:t>
            </a:r>
            <a:r>
              <a:rPr lang="en-US" altLang="zh-CN" b="1" dirty="0"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6" name="文本框 182275"/>
          <p:cNvSpPr txBox="1"/>
          <p:nvPr/>
        </p:nvSpPr>
        <p:spPr>
          <a:xfrm>
            <a:off x="198755" y="2082800"/>
            <a:ext cx="187134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irection</a:t>
            </a:r>
          </a:p>
        </p:txBody>
      </p:sp>
      <p:sp>
        <p:nvSpPr>
          <p:cNvPr id="182277" name="右箭头 182276"/>
          <p:cNvSpPr/>
          <p:nvPr/>
        </p:nvSpPr>
        <p:spPr>
          <a:xfrm>
            <a:off x="1908175" y="76517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78" name="文本框 182277"/>
          <p:cNvSpPr txBox="1"/>
          <p:nvPr/>
        </p:nvSpPr>
        <p:spPr>
          <a:xfrm>
            <a:off x="2916555" y="2083435"/>
            <a:ext cx="6121400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direction of positive charge movement </a:t>
            </a:r>
          </a:p>
        </p:txBody>
      </p:sp>
      <p:sp>
        <p:nvSpPr>
          <p:cNvPr id="182279" name="文本框 182278"/>
          <p:cNvSpPr txBox="1"/>
          <p:nvPr/>
        </p:nvSpPr>
        <p:spPr>
          <a:xfrm>
            <a:off x="380365" y="643255"/>
            <a:ext cx="1311910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Units</a:t>
            </a:r>
          </a:p>
        </p:txBody>
      </p:sp>
      <p:sp>
        <p:nvSpPr>
          <p:cNvPr id="182280" name="文本框 182279"/>
          <p:cNvSpPr txBox="1"/>
          <p:nvPr/>
        </p:nvSpPr>
        <p:spPr>
          <a:xfrm>
            <a:off x="5580063" y="333375"/>
            <a:ext cx="2305050" cy="1552575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1kA=10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</a:p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1mA=10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-3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</a:p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1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 A=10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-6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</a:p>
        </p:txBody>
      </p:sp>
      <p:sp>
        <p:nvSpPr>
          <p:cNvPr id="182281" name="文本框 182280"/>
          <p:cNvSpPr txBox="1"/>
          <p:nvPr/>
        </p:nvSpPr>
        <p:spPr>
          <a:xfrm>
            <a:off x="2700338" y="549275"/>
            <a:ext cx="2592387" cy="8299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（Ampere）、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kA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mA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A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82282" name="右箭头 182281"/>
          <p:cNvSpPr/>
          <p:nvPr/>
        </p:nvSpPr>
        <p:spPr>
          <a:xfrm>
            <a:off x="2339658" y="2205038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83" name="文本框 182282"/>
          <p:cNvSpPr txBox="1"/>
          <p:nvPr/>
        </p:nvSpPr>
        <p:spPr>
          <a:xfrm>
            <a:off x="198438" y="2687320"/>
            <a:ext cx="7338060" cy="64516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Two possibilities for the actual direction of the current</a:t>
            </a:r>
            <a:r>
              <a: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:</a:t>
            </a: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2284" name="直接连接符 182283"/>
          <p:cNvSpPr/>
          <p:nvPr/>
        </p:nvSpPr>
        <p:spPr>
          <a:xfrm>
            <a:off x="2268538" y="4149725"/>
            <a:ext cx="4389437" cy="1588"/>
          </a:xfrm>
          <a:prstGeom prst="line">
            <a:avLst/>
          </a:prstGeom>
          <a:ln w="57150" cap="sq" cmpd="sng">
            <a:solidFill>
              <a:srgbClr val="FFCC00"/>
            </a:solidFill>
            <a:prstDash val="solid"/>
            <a:headEnd type="oval" w="med" len="med"/>
            <a:tailEnd type="oval" w="med" len="med"/>
          </a:ln>
        </p:spPr>
      </p:sp>
      <p:sp>
        <p:nvSpPr>
          <p:cNvPr id="182285" name="右箭头 182284"/>
          <p:cNvSpPr/>
          <p:nvPr/>
        </p:nvSpPr>
        <p:spPr>
          <a:xfrm>
            <a:off x="2339975" y="3644900"/>
            <a:ext cx="781050" cy="292100"/>
          </a:xfrm>
          <a:prstGeom prst="rightArrow">
            <a:avLst>
              <a:gd name="adj1" fmla="val 50000"/>
              <a:gd name="adj2" fmla="val 66724"/>
            </a:avLst>
          </a:prstGeom>
          <a:solidFill>
            <a:srgbClr val="FF0000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86" name="文本框 182285"/>
          <p:cNvSpPr txBox="1"/>
          <p:nvPr/>
        </p:nvSpPr>
        <p:spPr>
          <a:xfrm>
            <a:off x="6221413" y="3416300"/>
            <a:ext cx="428625" cy="512763"/>
          </a:xfrm>
          <a:prstGeom prst="rect">
            <a:avLst/>
          </a:prstGeom>
          <a:noFill/>
          <a:ln w="381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182287" name="文本框 182286"/>
          <p:cNvSpPr txBox="1"/>
          <p:nvPr/>
        </p:nvSpPr>
        <p:spPr>
          <a:xfrm>
            <a:off x="3276600" y="3573780"/>
            <a:ext cx="2590800" cy="365125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sym typeface="+mn-ea"/>
              </a:rPr>
              <a:t>actual direction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2288" name="直接连接符 182287"/>
          <p:cNvSpPr/>
          <p:nvPr/>
        </p:nvSpPr>
        <p:spPr>
          <a:xfrm flipH="1">
            <a:off x="2339975" y="5157788"/>
            <a:ext cx="4392613" cy="0"/>
          </a:xfrm>
          <a:prstGeom prst="line">
            <a:avLst/>
          </a:prstGeom>
          <a:ln w="57150" cap="sq" cmpd="sng">
            <a:solidFill>
              <a:srgbClr val="FFCC99"/>
            </a:solidFill>
            <a:prstDash val="solid"/>
            <a:headEnd type="oval" w="med" len="med"/>
            <a:tailEnd type="oval" w="med" len="med"/>
          </a:ln>
        </p:spPr>
      </p:sp>
      <p:sp>
        <p:nvSpPr>
          <p:cNvPr id="182289" name="右箭头 182288"/>
          <p:cNvSpPr/>
          <p:nvPr/>
        </p:nvSpPr>
        <p:spPr>
          <a:xfrm flipH="1">
            <a:off x="5867400" y="4581525"/>
            <a:ext cx="781050" cy="268288"/>
          </a:xfrm>
          <a:prstGeom prst="rightArrow">
            <a:avLst>
              <a:gd name="adj1" fmla="val 50000"/>
              <a:gd name="adj2" fmla="val 72646"/>
            </a:avLst>
          </a:prstGeom>
          <a:solidFill>
            <a:schemeClr val="hlink"/>
          </a:solidFill>
          <a:ln w="12700" cap="sq" cmpd="sng">
            <a:solidFill>
              <a:schemeClr val="tx1"/>
            </a:solidFill>
            <a:prstDash val="solid"/>
            <a:miter/>
            <a:headEnd type="none" w="sm" len="sm"/>
            <a:tailEnd type="none" w="sm" len="sm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90" name="文本框 182289"/>
          <p:cNvSpPr txBox="1"/>
          <p:nvPr/>
        </p:nvSpPr>
        <p:spPr>
          <a:xfrm>
            <a:off x="3671570" y="4485005"/>
            <a:ext cx="1584325" cy="365125"/>
          </a:xfrm>
          <a:prstGeom prst="rect">
            <a:avLst/>
          </a:prstGeom>
          <a:noFill/>
          <a:ln w="12700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sym typeface="+mn-ea"/>
              </a:rPr>
              <a:t>actual direction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2291" name="文本框 182290"/>
          <p:cNvSpPr txBox="1"/>
          <p:nvPr/>
        </p:nvSpPr>
        <p:spPr>
          <a:xfrm>
            <a:off x="2411413" y="4508500"/>
            <a:ext cx="569912" cy="56515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sym typeface="Symbol" panose="05050102010706020507" pitchFamily="18" charset="2"/>
              </a:rPr>
              <a:t></a:t>
            </a:r>
          </a:p>
        </p:txBody>
      </p:sp>
      <p:sp>
        <p:nvSpPr>
          <p:cNvPr id="39954" name="矩形 182291"/>
          <p:cNvSpPr/>
          <p:nvPr/>
        </p:nvSpPr>
        <p:spPr>
          <a:xfrm>
            <a:off x="3779838" y="4005263"/>
            <a:ext cx="936625" cy="287337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9955" name="矩形 182292"/>
          <p:cNvSpPr/>
          <p:nvPr/>
        </p:nvSpPr>
        <p:spPr>
          <a:xfrm>
            <a:off x="3563938" y="4005263"/>
            <a:ext cx="1079500" cy="287337"/>
          </a:xfrm>
          <a:prstGeom prst="rect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94" name="矩形 182293"/>
          <p:cNvSpPr/>
          <p:nvPr/>
        </p:nvSpPr>
        <p:spPr>
          <a:xfrm>
            <a:off x="3779838" y="4005263"/>
            <a:ext cx="863600" cy="358775"/>
          </a:xfrm>
          <a:prstGeom prst="rect">
            <a:avLst/>
          </a:prstGeom>
          <a:solidFill>
            <a:srgbClr val="FFCC00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95" name="矩形 182294"/>
          <p:cNvSpPr/>
          <p:nvPr/>
        </p:nvSpPr>
        <p:spPr>
          <a:xfrm>
            <a:off x="3779838" y="5013325"/>
            <a:ext cx="863600" cy="358775"/>
          </a:xfrm>
          <a:prstGeom prst="rect">
            <a:avLst/>
          </a:prstGeom>
          <a:solidFill>
            <a:srgbClr val="FFCC00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2296" name="文本框 182295"/>
          <p:cNvSpPr txBox="1"/>
          <p:nvPr/>
        </p:nvSpPr>
        <p:spPr>
          <a:xfrm>
            <a:off x="1547813" y="386080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</a:p>
        </p:txBody>
      </p:sp>
      <p:sp>
        <p:nvSpPr>
          <p:cNvPr id="182297" name="文本框 182296"/>
          <p:cNvSpPr txBox="1"/>
          <p:nvPr/>
        </p:nvSpPr>
        <p:spPr>
          <a:xfrm>
            <a:off x="1547813" y="4868863"/>
            <a:ext cx="647700" cy="519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82298" name="文本框 182297"/>
          <p:cNvSpPr txBox="1"/>
          <p:nvPr/>
        </p:nvSpPr>
        <p:spPr>
          <a:xfrm>
            <a:off x="6877050" y="4868863"/>
            <a:ext cx="647700" cy="519112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</a:t>
            </a:r>
          </a:p>
        </p:txBody>
      </p:sp>
      <p:sp>
        <p:nvSpPr>
          <p:cNvPr id="182299" name="文本框 182298"/>
          <p:cNvSpPr txBox="1"/>
          <p:nvPr/>
        </p:nvSpPr>
        <p:spPr>
          <a:xfrm>
            <a:off x="6877050" y="3860800"/>
            <a:ext cx="647700" cy="519113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</a:t>
            </a:r>
          </a:p>
        </p:txBody>
      </p:sp>
      <p:sp>
        <p:nvSpPr>
          <p:cNvPr id="182300" name="文本框 182299"/>
          <p:cNvSpPr txBox="1"/>
          <p:nvPr/>
        </p:nvSpPr>
        <p:spPr>
          <a:xfrm>
            <a:off x="309245" y="5774690"/>
            <a:ext cx="1959610" cy="521970"/>
          </a:xfrm>
          <a:prstGeom prst="rect">
            <a:avLst/>
          </a:prstGeom>
          <a:solidFill>
            <a:srgbClr val="990033"/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question</a:t>
            </a:r>
            <a:r>
              <a:rPr lang="en-US" altLang="zh-CN" sz="2800" b="1" dirty="0"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182301" name="文本框 182300"/>
          <p:cNvSpPr txBox="1"/>
          <p:nvPr/>
        </p:nvSpPr>
        <p:spPr>
          <a:xfrm>
            <a:off x="2070100" y="5774690"/>
            <a:ext cx="6626860" cy="70675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 dirty="0">
                <a:latin typeface="Times New Roman" panose="02020603050405020304" pitchFamily="18" charset="0"/>
              </a:rPr>
              <a:t>When the current in a complex circuit changes with time, the actual direction  is often difficult to judge.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8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8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182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2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30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3000" fill="hold"/>
                                        <p:tgtEl>
                                          <p:spTgt spid="18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8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8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8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0" fill="hold"/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0" fill="hold"/>
                                        <p:tgtEl>
                                          <p:spTgt spid="18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8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8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80" fill="hold"/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80" fill="hold"/>
                                        <p:tgtEl>
                                          <p:spTgt spid="18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 bldLvl="0" animBg="1"/>
      <p:bldP spid="182278" grpId="0"/>
      <p:bldP spid="182279" grpId="0" bldLvl="0" animBg="1"/>
      <p:bldP spid="182280" grpId="0" animBg="1"/>
      <p:bldP spid="182281" grpId="0"/>
      <p:bldP spid="182283" grpId="0"/>
      <p:bldP spid="182286" grpId="0"/>
      <p:bldP spid="182287" grpId="0"/>
      <p:bldP spid="182290" grpId="0"/>
      <p:bldP spid="182291" grpId="0"/>
      <p:bldP spid="182296" grpId="0"/>
      <p:bldP spid="182297" grpId="0"/>
      <p:bldP spid="182298" grpId="0"/>
      <p:bldP spid="182299" grpId="0"/>
      <p:bldP spid="182300" grpId="0" bldLvl="0" animBg="1"/>
      <p:bldP spid="1823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13" name="文本框 183312"/>
          <p:cNvSpPr txBox="1"/>
          <p:nvPr/>
        </p:nvSpPr>
        <p:spPr>
          <a:xfrm>
            <a:off x="248920" y="75248"/>
            <a:ext cx="2774950" cy="82994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>
                <a:srgbClr val="FFFF00"/>
              </a:buClr>
              <a:buSzTx/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sym typeface="+mn-ea"/>
              </a:rPr>
              <a:t>urrent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eference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irection</a:t>
            </a:r>
          </a:p>
        </p:txBody>
      </p:sp>
      <p:sp>
        <p:nvSpPr>
          <p:cNvPr id="183314" name="文本框 183313"/>
          <p:cNvSpPr txBox="1"/>
          <p:nvPr/>
        </p:nvSpPr>
        <p:spPr>
          <a:xfrm>
            <a:off x="2084070" y="1399540"/>
            <a:ext cx="4490085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       i</a:t>
            </a:r>
            <a:r>
              <a:rPr lang="en-US" altLang="zh-CN" sz="2800" i="1" dirty="0">
                <a:latin typeface="Times New Roman" panose="02020603050405020304" pitchFamily="18" charset="0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sym typeface="+mn-ea"/>
              </a:rPr>
              <a:t>reference direction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83315" name="右箭头 183314"/>
          <p:cNvSpPr/>
          <p:nvPr/>
        </p:nvSpPr>
        <p:spPr>
          <a:xfrm>
            <a:off x="2433320" y="1892300"/>
            <a:ext cx="976313" cy="360363"/>
          </a:xfrm>
          <a:prstGeom prst="rightArrow">
            <a:avLst>
              <a:gd name="adj1" fmla="val 50000"/>
              <a:gd name="adj2" fmla="val 67605"/>
            </a:avLst>
          </a:prstGeom>
          <a:solidFill>
            <a:srgbClr val="FF0000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pSp>
        <p:nvGrpSpPr>
          <p:cNvPr id="183320" name="组合 183319"/>
          <p:cNvGrpSpPr/>
          <p:nvPr/>
        </p:nvGrpSpPr>
        <p:grpSpPr>
          <a:xfrm>
            <a:off x="2358390" y="2128203"/>
            <a:ext cx="3816350" cy="868362"/>
            <a:chOff x="828" y="1962"/>
            <a:chExt cx="3273" cy="547"/>
          </a:xfrm>
        </p:grpSpPr>
        <p:sp>
          <p:nvSpPr>
            <p:cNvPr id="43046" name="矩形 183320"/>
            <p:cNvSpPr/>
            <p:nvPr/>
          </p:nvSpPr>
          <p:spPr>
            <a:xfrm>
              <a:off x="2181" y="1962"/>
              <a:ext cx="576" cy="240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47" name="任意多边形 183321"/>
            <p:cNvSpPr/>
            <p:nvPr/>
          </p:nvSpPr>
          <p:spPr>
            <a:xfrm>
              <a:off x="828" y="2088"/>
              <a:ext cx="1344" cy="1"/>
            </a:xfrm>
            <a:custGeom>
              <a:avLst/>
              <a:gdLst/>
              <a:ahLst/>
              <a:cxnLst>
                <a:cxn ang="0">
                  <a:pos x="1344" y="0"/>
                </a:cxn>
                <a:cxn ang="0">
                  <a:pos x="0" y="0"/>
                </a:cxn>
              </a:cxnLst>
              <a:rect l="0" t="0" r="0" b="0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8" name="任意多边形 183322"/>
            <p:cNvSpPr/>
            <p:nvPr/>
          </p:nvSpPr>
          <p:spPr>
            <a:xfrm>
              <a:off x="2766" y="2076"/>
              <a:ext cx="132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0" y="6"/>
                </a:cxn>
              </a:cxnLst>
              <a:rect l="0" t="0" r="0" b="0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9" name="文本框 183323"/>
            <p:cNvSpPr txBox="1"/>
            <p:nvPr/>
          </p:nvSpPr>
          <p:spPr>
            <a:xfrm>
              <a:off x="837" y="2221"/>
              <a:ext cx="45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50" name="文本框 183324"/>
            <p:cNvSpPr txBox="1"/>
            <p:nvPr/>
          </p:nvSpPr>
          <p:spPr>
            <a:xfrm>
              <a:off x="3646" y="2221"/>
              <a:ext cx="455" cy="288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83328" name="文本框 183327"/>
          <p:cNvSpPr txBox="1"/>
          <p:nvPr/>
        </p:nvSpPr>
        <p:spPr>
          <a:xfrm>
            <a:off x="3851910" y="74930"/>
            <a:ext cx="5046980" cy="82994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andom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ly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assume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one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direction of positive charge movement</a:t>
            </a:r>
          </a:p>
        </p:txBody>
      </p:sp>
      <p:sp>
        <p:nvSpPr>
          <p:cNvPr id="183329" name="右箭头 183328"/>
          <p:cNvSpPr/>
          <p:nvPr/>
        </p:nvSpPr>
        <p:spPr>
          <a:xfrm>
            <a:off x="3095308" y="417195"/>
            <a:ext cx="719137" cy="144463"/>
          </a:xfrm>
          <a:prstGeom prst="rightArrow">
            <a:avLst>
              <a:gd name="adj1" fmla="val 50000"/>
              <a:gd name="adj2" fmla="val 124219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3330" name="文本框 183329"/>
          <p:cNvSpPr txBox="1"/>
          <p:nvPr/>
        </p:nvSpPr>
        <p:spPr>
          <a:xfrm>
            <a:off x="1626235" y="198818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</a:t>
            </a:r>
          </a:p>
        </p:txBody>
      </p:sp>
      <p:sp>
        <p:nvSpPr>
          <p:cNvPr id="183331" name="文本框 183330"/>
          <p:cNvSpPr txBox="1"/>
          <p:nvPr/>
        </p:nvSpPr>
        <p:spPr>
          <a:xfrm>
            <a:off x="6306185" y="2061210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</a:t>
            </a:r>
          </a:p>
        </p:txBody>
      </p:sp>
      <p:sp>
        <p:nvSpPr>
          <p:cNvPr id="183339" name="文本框 183338"/>
          <p:cNvSpPr txBox="1"/>
          <p:nvPr/>
        </p:nvSpPr>
        <p:spPr>
          <a:xfrm>
            <a:off x="1403033" y="3643472"/>
            <a:ext cx="3384550" cy="52197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i </a:t>
            </a:r>
            <a:r>
              <a:rPr lang="en-US" altLang="zh-CN" sz="2400" b="1" dirty="0">
                <a:latin typeface="Times New Roman" panose="02020603050405020304" pitchFamily="18" charset="0"/>
              </a:rPr>
              <a:t>   </a:t>
            </a:r>
            <a:r>
              <a:rPr lang="zh-CN" altLang="en-US" sz="2400" b="1" dirty="0">
                <a:latin typeface="Times New Roman" panose="02020603050405020304" pitchFamily="18" charset="0"/>
              </a:rPr>
              <a:t>reference direction</a:t>
            </a:r>
          </a:p>
        </p:txBody>
      </p:sp>
      <p:sp>
        <p:nvSpPr>
          <p:cNvPr id="183340" name="文本框 183339"/>
          <p:cNvSpPr txBox="1"/>
          <p:nvPr/>
        </p:nvSpPr>
        <p:spPr>
          <a:xfrm>
            <a:off x="5258435" y="3651250"/>
            <a:ext cx="3258820" cy="4603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>
                <a:latin typeface="Times New Roman" panose="02020603050405020304" pitchFamily="18" charset="0"/>
              </a:rPr>
              <a:t> 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reference direction</a:t>
            </a:r>
          </a:p>
        </p:txBody>
      </p:sp>
      <p:sp>
        <p:nvSpPr>
          <p:cNvPr id="183341" name="文本框 183340"/>
          <p:cNvSpPr txBox="1"/>
          <p:nvPr/>
        </p:nvSpPr>
        <p:spPr>
          <a:xfrm>
            <a:off x="1835150" y="5734050"/>
            <a:ext cx="935038" cy="579438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</a:rPr>
              <a:t> &gt; 0</a:t>
            </a:r>
          </a:p>
        </p:txBody>
      </p:sp>
      <p:sp>
        <p:nvSpPr>
          <p:cNvPr id="183342" name="文本框 183341"/>
          <p:cNvSpPr txBox="1"/>
          <p:nvPr/>
        </p:nvSpPr>
        <p:spPr>
          <a:xfrm>
            <a:off x="6154738" y="5734050"/>
            <a:ext cx="935037" cy="579438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i</a:t>
            </a:r>
            <a:r>
              <a:rPr lang="en-US" altLang="zh-CN" b="1" dirty="0">
                <a:latin typeface="Times New Roman" panose="02020603050405020304" pitchFamily="18" charset="0"/>
              </a:rPr>
              <a:t> &lt; 0</a:t>
            </a:r>
          </a:p>
        </p:txBody>
      </p:sp>
      <p:sp>
        <p:nvSpPr>
          <p:cNvPr id="183343" name="文本框 183342"/>
          <p:cNvSpPr txBox="1"/>
          <p:nvPr/>
        </p:nvSpPr>
        <p:spPr>
          <a:xfrm>
            <a:off x="1361758" y="5089526"/>
            <a:ext cx="2216785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actual direction</a:t>
            </a:r>
          </a:p>
        </p:txBody>
      </p:sp>
      <p:sp>
        <p:nvSpPr>
          <p:cNvPr id="183344" name="文本框 183343"/>
          <p:cNvSpPr txBox="1"/>
          <p:nvPr/>
        </p:nvSpPr>
        <p:spPr>
          <a:xfrm>
            <a:off x="5501641" y="5070476"/>
            <a:ext cx="2216785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actual direction</a:t>
            </a:r>
          </a:p>
        </p:txBody>
      </p:sp>
      <p:sp>
        <p:nvSpPr>
          <p:cNvPr id="183345" name="文本框 183344"/>
          <p:cNvSpPr txBox="1"/>
          <p:nvPr/>
        </p:nvSpPr>
        <p:spPr>
          <a:xfrm>
            <a:off x="248920" y="3098800"/>
            <a:ext cx="6864985" cy="460375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</a:rPr>
              <a:t>eference </a:t>
            </a:r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</a:rPr>
              <a:t>irection and  </a:t>
            </a:r>
            <a:r>
              <a:rPr lang="en-US" altLang="zh-CN" sz="2400" b="1" dirty="0">
                <a:latin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</a:rPr>
              <a:t>ctual </a:t>
            </a:r>
            <a:r>
              <a:rPr lang="en-US" altLang="zh-CN" sz="2400" b="1" dirty="0">
                <a:latin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</a:rPr>
              <a:t>irection ：</a:t>
            </a:r>
          </a:p>
        </p:txBody>
      </p:sp>
      <p:grpSp>
        <p:nvGrpSpPr>
          <p:cNvPr id="183352" name="组合 183351"/>
          <p:cNvGrpSpPr/>
          <p:nvPr/>
        </p:nvGrpSpPr>
        <p:grpSpPr>
          <a:xfrm>
            <a:off x="755650" y="4292600"/>
            <a:ext cx="3529013" cy="706438"/>
            <a:chOff x="828" y="1962"/>
            <a:chExt cx="3273" cy="597"/>
          </a:xfrm>
        </p:grpSpPr>
        <p:sp>
          <p:nvSpPr>
            <p:cNvPr id="43041" name="矩形 183352"/>
            <p:cNvSpPr/>
            <p:nvPr/>
          </p:nvSpPr>
          <p:spPr>
            <a:xfrm>
              <a:off x="2181" y="1962"/>
              <a:ext cx="576" cy="240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42" name="任意多边形 183353"/>
            <p:cNvSpPr/>
            <p:nvPr/>
          </p:nvSpPr>
          <p:spPr>
            <a:xfrm>
              <a:off x="828" y="2088"/>
              <a:ext cx="1344" cy="1"/>
            </a:xfrm>
            <a:custGeom>
              <a:avLst/>
              <a:gdLst/>
              <a:ahLst/>
              <a:cxnLst>
                <a:cxn ang="0">
                  <a:pos x="1344" y="0"/>
                </a:cxn>
                <a:cxn ang="0">
                  <a:pos x="0" y="0"/>
                </a:cxn>
              </a:cxnLst>
              <a:rect l="0" t="0" r="0" b="0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3" name="任意多边形 183354"/>
            <p:cNvSpPr/>
            <p:nvPr/>
          </p:nvSpPr>
          <p:spPr>
            <a:xfrm>
              <a:off x="2766" y="2076"/>
              <a:ext cx="132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0" y="6"/>
                </a:cxn>
              </a:cxnLst>
              <a:rect l="0" t="0" r="0" b="0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文本框 183355"/>
            <p:cNvSpPr txBox="1"/>
            <p:nvPr/>
          </p:nvSpPr>
          <p:spPr>
            <a:xfrm>
              <a:off x="837" y="2173"/>
              <a:ext cx="455" cy="386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45" name="文本框 183356"/>
            <p:cNvSpPr txBox="1"/>
            <p:nvPr/>
          </p:nvSpPr>
          <p:spPr>
            <a:xfrm>
              <a:off x="3646" y="2172"/>
              <a:ext cx="455" cy="387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3358" name="组合 183357"/>
          <p:cNvGrpSpPr/>
          <p:nvPr/>
        </p:nvGrpSpPr>
        <p:grpSpPr>
          <a:xfrm>
            <a:off x="5076825" y="4292600"/>
            <a:ext cx="3455988" cy="725488"/>
            <a:chOff x="828" y="1962"/>
            <a:chExt cx="3273" cy="591"/>
          </a:xfrm>
        </p:grpSpPr>
        <p:sp>
          <p:nvSpPr>
            <p:cNvPr id="43036" name="矩形 183358"/>
            <p:cNvSpPr/>
            <p:nvPr/>
          </p:nvSpPr>
          <p:spPr>
            <a:xfrm>
              <a:off x="2181" y="1962"/>
              <a:ext cx="576" cy="240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37" name="任意多边形 183359"/>
            <p:cNvSpPr/>
            <p:nvPr/>
          </p:nvSpPr>
          <p:spPr>
            <a:xfrm>
              <a:off x="828" y="2088"/>
              <a:ext cx="1344" cy="1"/>
            </a:xfrm>
            <a:custGeom>
              <a:avLst/>
              <a:gdLst/>
              <a:ahLst/>
              <a:cxnLst>
                <a:cxn ang="0">
                  <a:pos x="1344" y="0"/>
                </a:cxn>
                <a:cxn ang="0">
                  <a:pos x="0" y="0"/>
                </a:cxn>
              </a:cxnLst>
              <a:rect l="0" t="0" r="0" b="0"/>
              <a:pathLst>
                <a:path w="1344" h="1">
                  <a:moveTo>
                    <a:pt x="1344" y="0"/>
                  </a:moveTo>
                  <a:lnTo>
                    <a:pt x="0" y="0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8" name="任意多边形 183360"/>
            <p:cNvSpPr/>
            <p:nvPr/>
          </p:nvSpPr>
          <p:spPr>
            <a:xfrm>
              <a:off x="2766" y="2076"/>
              <a:ext cx="1320" cy="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20" y="6"/>
                </a:cxn>
              </a:cxnLst>
              <a:rect l="0" t="0" r="0" b="0"/>
              <a:pathLst>
                <a:path w="1320" h="6">
                  <a:moveTo>
                    <a:pt x="0" y="0"/>
                  </a:moveTo>
                  <a:lnTo>
                    <a:pt x="1320" y="6"/>
                  </a:lnTo>
                </a:path>
              </a:pathLst>
            </a:custGeom>
            <a:noFill/>
            <a:ln w="38100" cap="sq" cmpd="sng">
              <a:solidFill>
                <a:srgbClr val="FFCC99">
                  <a:alpha val="100000"/>
                </a:srgbClr>
              </a:solidFill>
              <a:prstDash val="solid"/>
              <a:round/>
              <a:headEnd type="none" w="med" len="med"/>
              <a:tailEnd type="oval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文本框 183361"/>
            <p:cNvSpPr txBox="1"/>
            <p:nvPr/>
          </p:nvSpPr>
          <p:spPr>
            <a:xfrm>
              <a:off x="837" y="2181"/>
              <a:ext cx="456" cy="372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3040" name="文本框 183362"/>
            <p:cNvSpPr txBox="1"/>
            <p:nvPr/>
          </p:nvSpPr>
          <p:spPr>
            <a:xfrm>
              <a:off x="3645" y="2181"/>
              <a:ext cx="456" cy="372"/>
            </a:xfrm>
            <a:prstGeom prst="rect">
              <a:avLst/>
            </a:prstGeom>
            <a:noFill/>
            <a:ln w="381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83364" name="右箭头 183363"/>
          <p:cNvSpPr/>
          <p:nvPr/>
        </p:nvSpPr>
        <p:spPr>
          <a:xfrm>
            <a:off x="1476693" y="4165600"/>
            <a:ext cx="503237" cy="217488"/>
          </a:xfrm>
          <a:prstGeom prst="rightArrow">
            <a:avLst>
              <a:gd name="adj1" fmla="val 50000"/>
              <a:gd name="adj2" fmla="val 57739"/>
            </a:avLst>
          </a:prstGeom>
          <a:solidFill>
            <a:srgbClr val="FF0000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3365" name="右箭头 183364"/>
          <p:cNvSpPr/>
          <p:nvPr/>
        </p:nvSpPr>
        <p:spPr>
          <a:xfrm>
            <a:off x="5292725" y="4165283"/>
            <a:ext cx="503238" cy="215900"/>
          </a:xfrm>
          <a:prstGeom prst="rightArrow">
            <a:avLst>
              <a:gd name="adj1" fmla="val 50000"/>
              <a:gd name="adj2" fmla="val 58164"/>
            </a:avLst>
          </a:prstGeom>
          <a:solidFill>
            <a:srgbClr val="FF0000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3366" name="右箭头 183365"/>
          <p:cNvSpPr/>
          <p:nvPr/>
        </p:nvSpPr>
        <p:spPr>
          <a:xfrm>
            <a:off x="1979613" y="4797425"/>
            <a:ext cx="503237" cy="217488"/>
          </a:xfrm>
          <a:prstGeom prst="rightArrow">
            <a:avLst>
              <a:gd name="adj1" fmla="val 50000"/>
              <a:gd name="adj2" fmla="val 57739"/>
            </a:avLst>
          </a:prstGeom>
          <a:solidFill>
            <a:schemeClr val="hlink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3369" name="文本框 183368"/>
          <p:cNvSpPr txBox="1"/>
          <p:nvPr/>
        </p:nvSpPr>
        <p:spPr>
          <a:xfrm>
            <a:off x="4787900" y="45815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83370" name="文本框 183369"/>
          <p:cNvSpPr txBox="1"/>
          <p:nvPr/>
        </p:nvSpPr>
        <p:spPr>
          <a:xfrm>
            <a:off x="323850" y="45815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83371" name="文本框 183370"/>
          <p:cNvSpPr txBox="1"/>
          <p:nvPr/>
        </p:nvSpPr>
        <p:spPr>
          <a:xfrm>
            <a:off x="7956550" y="45815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83372" name="文本框 183371"/>
          <p:cNvSpPr txBox="1"/>
          <p:nvPr/>
        </p:nvSpPr>
        <p:spPr>
          <a:xfrm>
            <a:off x="3708400" y="4581525"/>
            <a:ext cx="647700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83373" name="左箭头 183372"/>
          <p:cNvSpPr/>
          <p:nvPr/>
        </p:nvSpPr>
        <p:spPr>
          <a:xfrm>
            <a:off x="5867400" y="4724400"/>
            <a:ext cx="576263" cy="217488"/>
          </a:xfrm>
          <a:prstGeom prst="leftArrow">
            <a:avLst>
              <a:gd name="adj1" fmla="val 50000"/>
              <a:gd name="adj2" fmla="val 66118"/>
            </a:avLst>
          </a:prstGeom>
          <a:solidFill>
            <a:schemeClr val="hlink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8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8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8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7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18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2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5" dur="500"/>
                                        <p:tgtEl>
                                          <p:spTgt spid="18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700"/>
                            </p:stCondLst>
                            <p:childTnLst>
                              <p:par>
                                <p:cTn id="6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3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2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8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00"/>
                            </p:stCondLst>
                            <p:childTnLst>
                              <p:par>
                                <p:cTn id="7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3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3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87" dur="2000"/>
                                        <p:tgtEl>
                                          <p:spTgt spid="18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3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3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3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4" dur="500"/>
                                        <p:tgtEl>
                                          <p:spTgt spid="18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8" dur="500"/>
                                        <p:tgtEl>
                                          <p:spTgt spid="18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83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83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83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83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8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18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8" dur="2000"/>
                                        <p:tgtEl>
                                          <p:spTgt spid="18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13" grpId="0" bldLvl="0" animBg="1"/>
      <p:bldP spid="183314" grpId="0"/>
      <p:bldP spid="183328" grpId="0"/>
      <p:bldP spid="183330" grpId="0"/>
      <p:bldP spid="183331" grpId="0"/>
      <p:bldP spid="183339" grpId="0"/>
      <p:bldP spid="183340" grpId="0"/>
      <p:bldP spid="183341" grpId="0" animBg="1"/>
      <p:bldP spid="183342" grpId="0" bldLvl="0" animBg="1"/>
      <p:bldP spid="183343" grpId="0"/>
      <p:bldP spid="183344" grpId="0"/>
      <p:bldP spid="183345" grpId="0" bldLvl="0" animBg="1"/>
      <p:bldP spid="183369" grpId="0"/>
      <p:bldP spid="183370" grpId="0"/>
      <p:bldP spid="183371" grpId="0"/>
      <p:bldP spid="1833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6" name="文本框 184325"/>
          <p:cNvSpPr txBox="1"/>
          <p:nvPr/>
        </p:nvSpPr>
        <p:spPr>
          <a:xfrm>
            <a:off x="90170" y="1447165"/>
            <a:ext cx="8651240" cy="95313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 </a:t>
            </a: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arrow：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Monotype Sorts" pitchFamily="2" charset="2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current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reference direction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:    the direction of the arrow</a:t>
            </a:r>
          </a:p>
        </p:txBody>
      </p:sp>
      <p:sp>
        <p:nvSpPr>
          <p:cNvPr id="184327" name="文本框 184326"/>
          <p:cNvSpPr txBox="1"/>
          <p:nvPr/>
        </p:nvSpPr>
        <p:spPr>
          <a:xfrm>
            <a:off x="90170" y="3773170"/>
            <a:ext cx="8650605" cy="95313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 </a:t>
            </a: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double subscrip</a:t>
            </a: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t</a:t>
            </a: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Monotype Sorts" pitchFamily="2" charset="2"/>
            </a:endParaRPr>
          </a:p>
          <a:p>
            <a:pPr marL="742950" lvl="1" indent="-28575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sym typeface="Monotype Sorts" pitchFamily="2" charset="2"/>
              </a:rPr>
              <a:t>    e.g.  i</a:t>
            </a:r>
            <a:r>
              <a:rPr lang="zh-CN" altLang="en-US" sz="2400" b="1" baseline="-25000" dirty="0">
                <a:latin typeface="Times New Roman" panose="02020603050405020304" pitchFamily="18" charset="0"/>
                <a:sym typeface="Monotype Sorts" pitchFamily="2" charset="2"/>
              </a:rPr>
              <a:t>AB</a:t>
            </a:r>
            <a:r>
              <a:rPr lang="zh-CN" altLang="en-US" sz="2400" b="1" dirty="0">
                <a:latin typeface="Times New Roman" panose="02020603050405020304" pitchFamily="18" charset="0"/>
                <a:sym typeface="Monotype Sorts" pitchFamily="2" charset="2"/>
              </a:rPr>
              <a:t> , </a:t>
            </a:r>
            <a:r>
              <a:rPr lang="zh-CN" altLang="en-US" sz="2400" b="1" dirty="0">
                <a:latin typeface="Times New Roman" panose="02020603050405020304" pitchFamily="18" charset="0"/>
                <a:sym typeface="+mn-ea"/>
              </a:rPr>
              <a:t>current reference direction:    </a:t>
            </a:r>
            <a:r>
              <a:rPr lang="zh-CN" altLang="en-US" sz="2400" b="1" dirty="0">
                <a:latin typeface="Times New Roman" panose="02020603050405020304" pitchFamily="18" charset="0"/>
              </a:rPr>
              <a:t>A to B</a:t>
            </a:r>
          </a:p>
        </p:txBody>
      </p:sp>
      <p:grpSp>
        <p:nvGrpSpPr>
          <p:cNvPr id="184363" name="组合 184362"/>
          <p:cNvGrpSpPr/>
          <p:nvPr/>
        </p:nvGrpSpPr>
        <p:grpSpPr>
          <a:xfrm>
            <a:off x="1588453" y="2399983"/>
            <a:ext cx="5327650" cy="1373187"/>
            <a:chOff x="1201" y="1026"/>
            <a:chExt cx="3356" cy="865"/>
          </a:xfrm>
        </p:grpSpPr>
        <p:sp>
          <p:nvSpPr>
            <p:cNvPr id="45072" name="文本框 184352"/>
            <p:cNvSpPr txBox="1"/>
            <p:nvPr/>
          </p:nvSpPr>
          <p:spPr>
            <a:xfrm>
              <a:off x="1474" y="1026"/>
              <a:ext cx="364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5073" name="右箭头 184353"/>
            <p:cNvSpPr/>
            <p:nvPr/>
          </p:nvSpPr>
          <p:spPr>
            <a:xfrm>
              <a:off x="1837" y="1207"/>
              <a:ext cx="615" cy="135"/>
            </a:xfrm>
            <a:prstGeom prst="rightArrow">
              <a:avLst>
                <a:gd name="adj1" fmla="val 50000"/>
                <a:gd name="adj2" fmla="val 113677"/>
              </a:avLst>
            </a:prstGeom>
            <a:solidFill>
              <a:srgbClr val="FF0000"/>
            </a:solidFill>
            <a:ln w="127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45074" name="组合 184354"/>
            <p:cNvGrpSpPr/>
            <p:nvPr/>
          </p:nvGrpSpPr>
          <p:grpSpPr>
            <a:xfrm>
              <a:off x="1655" y="1344"/>
              <a:ext cx="2404" cy="547"/>
              <a:chOff x="828" y="1962"/>
              <a:chExt cx="3273" cy="547"/>
            </a:xfrm>
          </p:grpSpPr>
          <p:sp>
            <p:nvSpPr>
              <p:cNvPr id="45077" name="矩形 184355"/>
              <p:cNvSpPr/>
              <p:nvPr/>
            </p:nvSpPr>
            <p:spPr>
              <a:xfrm>
                <a:off x="2181" y="1962"/>
                <a:ext cx="576" cy="240"/>
              </a:xfrm>
              <a:prstGeom prst="rect">
                <a:avLst/>
              </a:prstGeom>
              <a:solidFill>
                <a:srgbClr val="FFCC00"/>
              </a:solidFill>
              <a:ln w="38100" cap="sq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8" name="任意多边形 184356"/>
              <p:cNvSpPr/>
              <p:nvPr/>
            </p:nvSpPr>
            <p:spPr>
              <a:xfrm>
                <a:off x="828" y="2088"/>
                <a:ext cx="1344" cy="1"/>
              </a:xfrm>
              <a:custGeom>
                <a:avLst/>
                <a:gdLst/>
                <a:ahLst/>
                <a:cxnLst>
                  <a:cxn ang="0">
                    <a:pos x="1344" y="0"/>
                  </a:cxn>
                  <a:cxn ang="0">
                    <a:pos x="0" y="0"/>
                  </a:cxn>
                </a:cxnLst>
                <a:rect l="0" t="0" r="0" b="0"/>
                <a:pathLst>
                  <a:path w="1344" h="1">
                    <a:moveTo>
                      <a:pt x="1344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sq" cmpd="sng">
                <a:solidFill>
                  <a:srgbClr val="FFCC99">
                    <a:alpha val="100000"/>
                  </a:srgbClr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9" name="任意多边形 184357"/>
              <p:cNvSpPr/>
              <p:nvPr/>
            </p:nvSpPr>
            <p:spPr>
              <a:xfrm>
                <a:off x="2766" y="2076"/>
                <a:ext cx="132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0" y="6"/>
                  </a:cxn>
                </a:cxnLst>
                <a:rect l="0" t="0" r="0" b="0"/>
                <a:pathLst>
                  <a:path w="1320" h="6">
                    <a:moveTo>
                      <a:pt x="0" y="0"/>
                    </a:moveTo>
                    <a:lnTo>
                      <a:pt x="1320" y="6"/>
                    </a:lnTo>
                  </a:path>
                </a:pathLst>
              </a:custGeom>
              <a:noFill/>
              <a:ln w="38100" cap="sq" cmpd="sng">
                <a:solidFill>
                  <a:srgbClr val="FFCC99">
                    <a:alpha val="100000"/>
                  </a:srgbClr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80" name="文本框 184358"/>
              <p:cNvSpPr txBox="1"/>
              <p:nvPr/>
            </p:nvSpPr>
            <p:spPr>
              <a:xfrm>
                <a:off x="837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81" name="文本框 184359"/>
              <p:cNvSpPr txBox="1"/>
              <p:nvPr/>
            </p:nvSpPr>
            <p:spPr>
              <a:xfrm>
                <a:off x="3646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75" name="文本框 184360"/>
            <p:cNvSpPr txBox="1"/>
            <p:nvPr/>
          </p:nvSpPr>
          <p:spPr>
            <a:xfrm>
              <a:off x="1201" y="1253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45076" name="文本框 184361"/>
            <p:cNvSpPr txBox="1"/>
            <p:nvPr/>
          </p:nvSpPr>
          <p:spPr>
            <a:xfrm>
              <a:off x="4149" y="1299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</p:grpSp>
      <p:grpSp>
        <p:nvGrpSpPr>
          <p:cNvPr id="184375" name="组合 184374"/>
          <p:cNvGrpSpPr/>
          <p:nvPr/>
        </p:nvGrpSpPr>
        <p:grpSpPr>
          <a:xfrm>
            <a:off x="1588453" y="4946650"/>
            <a:ext cx="5327650" cy="1403350"/>
            <a:chOff x="839" y="2368"/>
            <a:chExt cx="3356" cy="884"/>
          </a:xfrm>
        </p:grpSpPr>
        <p:sp>
          <p:nvSpPr>
            <p:cNvPr id="45063" name="文本框 184364"/>
            <p:cNvSpPr txBox="1"/>
            <p:nvPr/>
          </p:nvSpPr>
          <p:spPr>
            <a:xfrm>
              <a:off x="1429" y="2368"/>
              <a:ext cx="635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</a:rPr>
                <a:t>AB</a:t>
              </a:r>
            </a:p>
          </p:txBody>
        </p:sp>
        <p:grpSp>
          <p:nvGrpSpPr>
            <p:cNvPr id="45064" name="组合 184366"/>
            <p:cNvGrpSpPr/>
            <p:nvPr/>
          </p:nvGrpSpPr>
          <p:grpSpPr>
            <a:xfrm>
              <a:off x="1293" y="2705"/>
              <a:ext cx="2404" cy="547"/>
              <a:chOff x="828" y="1962"/>
              <a:chExt cx="3273" cy="547"/>
            </a:xfrm>
          </p:grpSpPr>
          <p:sp>
            <p:nvSpPr>
              <p:cNvPr id="45067" name="矩形 184367"/>
              <p:cNvSpPr/>
              <p:nvPr/>
            </p:nvSpPr>
            <p:spPr>
              <a:xfrm>
                <a:off x="2181" y="1962"/>
                <a:ext cx="576" cy="240"/>
              </a:xfrm>
              <a:prstGeom prst="rect">
                <a:avLst/>
              </a:prstGeom>
              <a:solidFill>
                <a:srgbClr val="FFCC00"/>
              </a:solidFill>
              <a:ln w="38100" cap="sq" cmpd="sng">
                <a:solidFill>
                  <a:srgbClr val="FFCC99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68" name="任意多边形 184368"/>
              <p:cNvSpPr/>
              <p:nvPr/>
            </p:nvSpPr>
            <p:spPr>
              <a:xfrm>
                <a:off x="828" y="2088"/>
                <a:ext cx="1344" cy="1"/>
              </a:xfrm>
              <a:custGeom>
                <a:avLst/>
                <a:gdLst/>
                <a:ahLst/>
                <a:cxnLst>
                  <a:cxn ang="0">
                    <a:pos x="1344" y="0"/>
                  </a:cxn>
                  <a:cxn ang="0">
                    <a:pos x="0" y="0"/>
                  </a:cxn>
                </a:cxnLst>
                <a:rect l="0" t="0" r="0" b="0"/>
                <a:pathLst>
                  <a:path w="1344" h="1">
                    <a:moveTo>
                      <a:pt x="1344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 cap="sq" cmpd="sng">
                <a:solidFill>
                  <a:srgbClr val="FFCC99">
                    <a:alpha val="100000"/>
                  </a:srgbClr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69" name="任意多边形 184369"/>
              <p:cNvSpPr/>
              <p:nvPr/>
            </p:nvSpPr>
            <p:spPr>
              <a:xfrm>
                <a:off x="2766" y="2076"/>
                <a:ext cx="1320" cy="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20" y="6"/>
                  </a:cxn>
                </a:cxnLst>
                <a:rect l="0" t="0" r="0" b="0"/>
                <a:pathLst>
                  <a:path w="1320" h="6">
                    <a:moveTo>
                      <a:pt x="0" y="0"/>
                    </a:moveTo>
                    <a:lnTo>
                      <a:pt x="1320" y="6"/>
                    </a:lnTo>
                  </a:path>
                </a:pathLst>
              </a:custGeom>
              <a:noFill/>
              <a:ln w="38100" cap="sq" cmpd="sng">
                <a:solidFill>
                  <a:srgbClr val="FFCC99">
                    <a:alpha val="100000"/>
                  </a:srgbClr>
                </a:solidFill>
                <a:prstDash val="solid"/>
                <a:round/>
                <a:headEnd type="none" w="med" len="med"/>
                <a:tailEnd type="oval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070" name="文本框 184370"/>
              <p:cNvSpPr txBox="1"/>
              <p:nvPr/>
            </p:nvSpPr>
            <p:spPr>
              <a:xfrm>
                <a:off x="837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5071" name="文本框 184371"/>
              <p:cNvSpPr txBox="1"/>
              <p:nvPr/>
            </p:nvSpPr>
            <p:spPr>
              <a:xfrm>
                <a:off x="3646" y="2221"/>
                <a:ext cx="455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5065" name="文本框 184372"/>
            <p:cNvSpPr txBox="1"/>
            <p:nvPr/>
          </p:nvSpPr>
          <p:spPr>
            <a:xfrm>
              <a:off x="839" y="2614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45066" name="文本框 184373"/>
            <p:cNvSpPr txBox="1"/>
            <p:nvPr/>
          </p:nvSpPr>
          <p:spPr>
            <a:xfrm>
              <a:off x="3787" y="2660"/>
              <a:ext cx="40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</p:grpSp>
      <p:sp>
        <p:nvSpPr>
          <p:cNvPr id="183345" name="文本框 183344"/>
          <p:cNvSpPr txBox="1"/>
          <p:nvPr/>
        </p:nvSpPr>
        <p:spPr>
          <a:xfrm>
            <a:off x="347980" y="755968"/>
            <a:ext cx="8448040" cy="521970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Two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representation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s of </a:t>
            </a:r>
            <a:r>
              <a:rPr lang="zh-CN" altLang="en-US" sz="2800" b="1" dirty="0">
                <a:latin typeface="Times New Roman" panose="02020603050405020304" pitchFamily="18" charset="0"/>
                <a:sym typeface="+mn-ea"/>
              </a:rPr>
              <a:t>current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reference direction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8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6" grpId="0"/>
      <p:bldP spid="184327" grpId="0"/>
      <p:bldP spid="1833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文本框 185347"/>
          <p:cNvSpPr txBox="1"/>
          <p:nvPr/>
        </p:nvSpPr>
        <p:spPr>
          <a:xfrm>
            <a:off x="156845" y="2134870"/>
            <a:ext cx="2348865" cy="64516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81000" lvl="0" indent="-381000" algn="just">
              <a:lnSpc>
                <a:spcPct val="150000"/>
              </a:lnSpc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oltage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</a:t>
            </a:r>
            <a:r>
              <a:rPr lang="en-US" altLang="zh-CN" sz="2400" b="1" i="1" baseline="-25000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ab</a:t>
            </a:r>
          </a:p>
        </p:txBody>
      </p:sp>
      <p:sp>
        <p:nvSpPr>
          <p:cNvPr id="185350" name="文本框 185349"/>
          <p:cNvSpPr txBox="1"/>
          <p:nvPr/>
        </p:nvSpPr>
        <p:spPr>
          <a:xfrm>
            <a:off x="468313" y="5875338"/>
            <a:ext cx="4978400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unit：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V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kV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mV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、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V</a:t>
            </a:r>
          </a:p>
        </p:txBody>
      </p:sp>
      <p:sp>
        <p:nvSpPr>
          <p:cNvPr id="185366" name="矩形 185365"/>
          <p:cNvSpPr/>
          <p:nvPr/>
        </p:nvSpPr>
        <p:spPr>
          <a:xfrm>
            <a:off x="611188" y="258922"/>
            <a:ext cx="4770755" cy="52197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2. Voltage Reference Direction</a:t>
            </a:r>
            <a:endParaRPr lang="en-US" altLang="zh-CN" sz="1800" dirty="0"/>
          </a:p>
        </p:txBody>
      </p:sp>
      <p:sp>
        <p:nvSpPr>
          <p:cNvPr id="185367" name="文本框 185366"/>
          <p:cNvSpPr txBox="1"/>
          <p:nvPr/>
        </p:nvSpPr>
        <p:spPr>
          <a:xfrm>
            <a:off x="3455988" y="2267585"/>
            <a:ext cx="5688012" cy="145542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voltage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U between two points is the energy needed to move a unit charge from a to b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  <a:p>
            <a:pPr marL="0" lvl="0" indent="0" algn="just">
              <a:lnSpc>
                <a:spcPts val="2000"/>
              </a:lnSpc>
              <a:spcBef>
                <a:spcPts val="0"/>
              </a:spcBef>
              <a:buClrTx/>
              <a:buSzTx/>
              <a:buNone/>
            </a:pPr>
            <a:endParaRPr lang="en-US" sz="20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85368" name="右箭头 185367"/>
          <p:cNvSpPr/>
          <p:nvPr/>
        </p:nvSpPr>
        <p:spPr>
          <a:xfrm>
            <a:off x="2606993" y="2349500"/>
            <a:ext cx="576262" cy="215900"/>
          </a:xfrm>
          <a:prstGeom prst="rightArrow">
            <a:avLst>
              <a:gd name="adj1" fmla="val 50000"/>
              <a:gd name="adj2" fmla="val 66604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5369" name="文本框 185368"/>
          <p:cNvSpPr txBox="1"/>
          <p:nvPr/>
        </p:nvSpPr>
        <p:spPr>
          <a:xfrm>
            <a:off x="156845" y="940435"/>
            <a:ext cx="1753870" cy="82994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Clr>
                <a:srgbClr val="FFFF00"/>
              </a:buClr>
              <a:buSzPct val="100000"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lectric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otential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</a:t>
            </a:r>
          </a:p>
        </p:txBody>
      </p:sp>
      <p:sp>
        <p:nvSpPr>
          <p:cNvPr id="185370" name="右箭头 185369"/>
          <p:cNvSpPr/>
          <p:nvPr/>
        </p:nvSpPr>
        <p:spPr>
          <a:xfrm>
            <a:off x="2606993" y="1247458"/>
            <a:ext cx="576262" cy="215900"/>
          </a:xfrm>
          <a:prstGeom prst="rightArrow">
            <a:avLst>
              <a:gd name="adj1" fmla="val 50000"/>
              <a:gd name="adj2" fmla="val 66604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5371" name="矩形 185370"/>
          <p:cNvSpPr/>
          <p:nvPr/>
        </p:nvSpPr>
        <p:spPr>
          <a:xfrm>
            <a:off x="3627438" y="924560"/>
            <a:ext cx="5329237" cy="1198880"/>
          </a:xfrm>
          <a:prstGeom prst="rect">
            <a:avLst/>
          </a:prstGeom>
          <a:noFill/>
          <a:ln w="381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81000" lvl="0" indent="-38100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Charge q from circuit is moved to the reference point ( = 0) when the size of the electric field force to do work</a:t>
            </a:r>
          </a:p>
        </p:txBody>
      </p:sp>
      <p:sp>
        <p:nvSpPr>
          <p:cNvPr id="185374" name="文本框 185373"/>
          <p:cNvSpPr txBox="1"/>
          <p:nvPr/>
        </p:nvSpPr>
        <p:spPr>
          <a:xfrm>
            <a:off x="156845" y="5046980"/>
            <a:ext cx="2948940" cy="82994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Actual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oltage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irection     </a:t>
            </a:r>
          </a:p>
        </p:txBody>
      </p:sp>
      <p:sp>
        <p:nvSpPr>
          <p:cNvPr id="185375" name="右箭头 185374"/>
          <p:cNvSpPr/>
          <p:nvPr/>
        </p:nvSpPr>
        <p:spPr>
          <a:xfrm>
            <a:off x="3509963" y="5229860"/>
            <a:ext cx="576262" cy="215900"/>
          </a:xfrm>
          <a:prstGeom prst="rightArrow">
            <a:avLst>
              <a:gd name="adj1" fmla="val 50000"/>
              <a:gd name="adj2" fmla="val 66604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85376" name="文本框 185375"/>
          <p:cNvSpPr txBox="1"/>
          <p:nvPr/>
        </p:nvSpPr>
        <p:spPr>
          <a:xfrm>
            <a:off x="4001770" y="5107305"/>
            <a:ext cx="4954905" cy="4603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 direction of potential reduction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4741228" y="3722688"/>
          <a:ext cx="1662112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79425" imgH="335915" progId="Equation.3">
                  <p:embed/>
                </p:oleObj>
              </mc:Choice>
              <mc:Fallback>
                <p:oleObj r:id="rId3" imgW="479425" imgH="33591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/>
                          </a:clrTo>
                        </a:clrChange>
                        <a:clrChange>
                          <a:clrFrom>
                            <a:srgbClr val="000000"/>
                          </a:clrFrom>
                          <a:clrTo>
                            <a:srgbClr val="090903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41228" y="3722688"/>
                        <a:ext cx="1662112" cy="11874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7A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8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" fill="hold"/>
                                        <p:tgtEl>
                                          <p:spTgt spid="185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8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8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8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64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8" grpId="0" bldLvl="0" animBg="1"/>
      <p:bldP spid="185350" grpId="0"/>
      <p:bldP spid="185366" grpId="0" bldLvl="0" animBg="1"/>
      <p:bldP spid="185367" grpId="0"/>
      <p:bldP spid="185369" grpId="0" bldLvl="0" animBg="1"/>
      <p:bldP spid="185371" grpId="0"/>
      <p:bldP spid="185374" grpId="0" bldLvl="0" animBg="1"/>
      <p:bldP spid="1853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2" name="文本框 188421"/>
          <p:cNvSpPr txBox="1"/>
          <p:nvPr/>
        </p:nvSpPr>
        <p:spPr>
          <a:xfrm>
            <a:off x="313849" y="751681"/>
            <a:ext cx="4170045" cy="521970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>
                <a:srgbClr val="FFFF00"/>
              </a:buClr>
              <a:buSzTx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Voltage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eference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irection</a:t>
            </a:r>
          </a:p>
        </p:txBody>
      </p:sp>
      <p:grpSp>
        <p:nvGrpSpPr>
          <p:cNvPr id="188470" name="组合 188469"/>
          <p:cNvGrpSpPr/>
          <p:nvPr/>
        </p:nvGrpSpPr>
        <p:grpSpPr>
          <a:xfrm>
            <a:off x="1763713" y="4941253"/>
            <a:ext cx="1152525" cy="579437"/>
            <a:chOff x="1111" y="3203"/>
            <a:chExt cx="726" cy="365"/>
          </a:xfrm>
        </p:grpSpPr>
        <p:sp>
          <p:nvSpPr>
            <p:cNvPr id="50211" name="文本框 188430"/>
            <p:cNvSpPr txBox="1"/>
            <p:nvPr/>
          </p:nvSpPr>
          <p:spPr>
            <a:xfrm>
              <a:off x="1111" y="3203"/>
              <a:ext cx="301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U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12" name="文本框 188434"/>
            <p:cNvSpPr txBox="1"/>
            <p:nvPr/>
          </p:nvSpPr>
          <p:spPr>
            <a:xfrm>
              <a:off x="1383" y="3203"/>
              <a:ext cx="454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&gt; 0</a:t>
              </a:r>
            </a:p>
          </p:txBody>
        </p:sp>
      </p:grpSp>
      <p:grpSp>
        <p:nvGrpSpPr>
          <p:cNvPr id="188436" name="组合 188435"/>
          <p:cNvGrpSpPr/>
          <p:nvPr/>
        </p:nvGrpSpPr>
        <p:grpSpPr>
          <a:xfrm>
            <a:off x="542925" y="2212975"/>
            <a:ext cx="3833813" cy="1141413"/>
            <a:chOff x="465" y="1729"/>
            <a:chExt cx="2415" cy="719"/>
          </a:xfrm>
        </p:grpSpPr>
        <p:sp>
          <p:nvSpPr>
            <p:cNvPr id="50208" name="文本框 188436"/>
            <p:cNvSpPr txBox="1"/>
            <p:nvPr/>
          </p:nvSpPr>
          <p:spPr>
            <a:xfrm>
              <a:off x="678" y="1729"/>
              <a:ext cx="1913" cy="60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+mn-ea"/>
                </a:rPr>
                <a:t>reference direction</a:t>
              </a:r>
              <a:endParaRPr lang="zh-CN" altLang="en-US" sz="2800" b="1" dirty="0">
                <a:latin typeface="Times New Roman" panose="02020603050405020304" pitchFamily="18" charset="0"/>
                <a:ea typeface="楷体_GB2312" panose="02010609030101010101" pitchFamily="49" charset="-122"/>
              </a:endParaRPr>
            </a:p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U</a:t>
              </a:r>
            </a:p>
          </p:txBody>
        </p:sp>
        <p:sp>
          <p:nvSpPr>
            <p:cNvPr id="50209" name="文本框 188437"/>
            <p:cNvSpPr txBox="1"/>
            <p:nvPr/>
          </p:nvSpPr>
          <p:spPr>
            <a:xfrm>
              <a:off x="465" y="2083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10" name="文本框 188438"/>
            <p:cNvSpPr txBox="1"/>
            <p:nvPr/>
          </p:nvSpPr>
          <p:spPr>
            <a:xfrm>
              <a:off x="2400" y="2064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–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8440" name="组合 188439"/>
          <p:cNvGrpSpPr/>
          <p:nvPr/>
        </p:nvGrpSpPr>
        <p:grpSpPr>
          <a:xfrm>
            <a:off x="395288" y="4005263"/>
            <a:ext cx="3810000" cy="762000"/>
            <a:chOff x="384" y="2683"/>
            <a:chExt cx="2400" cy="480"/>
          </a:xfrm>
        </p:grpSpPr>
        <p:sp>
          <p:nvSpPr>
            <p:cNvPr id="50205" name="文本框 188440"/>
            <p:cNvSpPr txBox="1"/>
            <p:nvPr/>
          </p:nvSpPr>
          <p:spPr>
            <a:xfrm>
              <a:off x="384" y="2683"/>
              <a:ext cx="657" cy="48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06" name="直接连接符 188441"/>
            <p:cNvSpPr/>
            <p:nvPr/>
          </p:nvSpPr>
          <p:spPr>
            <a:xfrm>
              <a:off x="2592" y="2971"/>
              <a:ext cx="192" cy="0"/>
            </a:xfrm>
            <a:prstGeom prst="line">
              <a:avLst/>
            </a:prstGeom>
            <a:ln w="28575" cap="sq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7" name="文本框 188442"/>
            <p:cNvSpPr txBox="1"/>
            <p:nvPr/>
          </p:nvSpPr>
          <p:spPr>
            <a:xfrm>
              <a:off x="924" y="2743"/>
              <a:ext cx="161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sym typeface="+mn-ea"/>
                </a:rPr>
                <a:t>actual direction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8444" name="组合 188443"/>
          <p:cNvGrpSpPr/>
          <p:nvPr/>
        </p:nvGrpSpPr>
        <p:grpSpPr>
          <a:xfrm>
            <a:off x="4643438" y="4005263"/>
            <a:ext cx="3962400" cy="762000"/>
            <a:chOff x="3264" y="2683"/>
            <a:chExt cx="2496" cy="480"/>
          </a:xfrm>
        </p:grpSpPr>
        <p:sp>
          <p:nvSpPr>
            <p:cNvPr id="50202" name="文本框 188444"/>
            <p:cNvSpPr txBox="1"/>
            <p:nvPr/>
          </p:nvSpPr>
          <p:spPr>
            <a:xfrm>
              <a:off x="5103" y="2683"/>
              <a:ext cx="657" cy="48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400" b="1" dirty="0"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  <a:endParaRPr lang="en-US" altLang="zh-CN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03" name="直接连接符 188445"/>
            <p:cNvSpPr/>
            <p:nvPr/>
          </p:nvSpPr>
          <p:spPr>
            <a:xfrm>
              <a:off x="3264" y="2971"/>
              <a:ext cx="192" cy="0"/>
            </a:xfrm>
            <a:prstGeom prst="line">
              <a:avLst/>
            </a:prstGeom>
            <a:ln w="28575" cap="sq" cmpd="sng">
              <a:solidFill>
                <a:schemeClr val="hlink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204" name="文本框 188446"/>
            <p:cNvSpPr txBox="1"/>
            <p:nvPr/>
          </p:nvSpPr>
          <p:spPr>
            <a:xfrm>
              <a:off x="3622" y="2743"/>
              <a:ext cx="1610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sym typeface="+mn-ea"/>
                </a:rPr>
                <a:t>actual direction</a:t>
              </a: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8448" name="组合 188447"/>
          <p:cNvGrpSpPr/>
          <p:nvPr/>
        </p:nvGrpSpPr>
        <p:grpSpPr>
          <a:xfrm>
            <a:off x="4810125" y="2212975"/>
            <a:ext cx="3833813" cy="1141413"/>
            <a:chOff x="3153" y="1729"/>
            <a:chExt cx="2415" cy="719"/>
          </a:xfrm>
        </p:grpSpPr>
        <p:sp>
          <p:nvSpPr>
            <p:cNvPr id="50199" name="文本框 188448"/>
            <p:cNvSpPr txBox="1"/>
            <p:nvPr/>
          </p:nvSpPr>
          <p:spPr>
            <a:xfrm>
              <a:off x="3361" y="1729"/>
              <a:ext cx="1913" cy="60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+mn-ea"/>
                </a:rPr>
                <a:t>reference direction</a:t>
              </a:r>
            </a:p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楷体_GB2312" panose="02010609030101010101" pitchFamily="49" charset="-122"/>
                </a:rPr>
                <a:t>U</a:t>
              </a:r>
            </a:p>
          </p:txBody>
        </p:sp>
        <p:sp>
          <p:nvSpPr>
            <p:cNvPr id="50200" name="文本框 188449"/>
            <p:cNvSpPr txBox="1"/>
            <p:nvPr/>
          </p:nvSpPr>
          <p:spPr>
            <a:xfrm>
              <a:off x="3153" y="2083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50201" name="文本框 188450"/>
            <p:cNvSpPr txBox="1"/>
            <p:nvPr/>
          </p:nvSpPr>
          <p:spPr>
            <a:xfrm>
              <a:off x="5088" y="2064"/>
              <a:ext cx="480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–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8471" name="组合 188470"/>
          <p:cNvGrpSpPr/>
          <p:nvPr/>
        </p:nvGrpSpPr>
        <p:grpSpPr>
          <a:xfrm>
            <a:off x="6049963" y="4941888"/>
            <a:ext cx="1144587" cy="579437"/>
            <a:chOff x="3811" y="3113"/>
            <a:chExt cx="721" cy="365"/>
          </a:xfrm>
        </p:grpSpPr>
        <p:sp>
          <p:nvSpPr>
            <p:cNvPr id="50197" name="文本框 188431"/>
            <p:cNvSpPr txBox="1"/>
            <p:nvPr/>
          </p:nvSpPr>
          <p:spPr>
            <a:xfrm>
              <a:off x="4014" y="3113"/>
              <a:ext cx="518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 &lt; 0</a:t>
              </a:r>
            </a:p>
          </p:txBody>
        </p:sp>
        <p:sp>
          <p:nvSpPr>
            <p:cNvPr id="50198" name="文本框 188451"/>
            <p:cNvSpPr txBox="1"/>
            <p:nvPr/>
          </p:nvSpPr>
          <p:spPr>
            <a:xfrm>
              <a:off x="3811" y="3113"/>
              <a:ext cx="301" cy="365"/>
            </a:xfrm>
            <a:prstGeom prst="rect">
              <a:avLst/>
            </a:prstGeom>
            <a:solidFill>
              <a:srgbClr val="FF0000"/>
            </a:solidFill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</a:rPr>
                <a:t>U</a:t>
              </a:r>
            </a:p>
          </p:txBody>
        </p:sp>
      </p:grpSp>
      <p:grpSp>
        <p:nvGrpSpPr>
          <p:cNvPr id="188459" name="组合 188458"/>
          <p:cNvGrpSpPr/>
          <p:nvPr/>
        </p:nvGrpSpPr>
        <p:grpSpPr>
          <a:xfrm>
            <a:off x="695325" y="3221038"/>
            <a:ext cx="3529013" cy="609600"/>
            <a:chOff x="561" y="1104"/>
            <a:chExt cx="2223" cy="384"/>
          </a:xfrm>
        </p:grpSpPr>
        <p:sp>
          <p:nvSpPr>
            <p:cNvPr id="50194" name="矩形 188459"/>
            <p:cNvSpPr/>
            <p:nvPr/>
          </p:nvSpPr>
          <p:spPr>
            <a:xfrm>
              <a:off x="1411" y="1104"/>
              <a:ext cx="460" cy="384"/>
            </a:xfrm>
            <a:prstGeom prst="rect">
              <a:avLst/>
            </a:prstGeom>
            <a:solidFill>
              <a:srgbClr val="FFCC00"/>
            </a:solidFill>
            <a:ln w="2857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0195" name="直接连接符 188460"/>
            <p:cNvSpPr/>
            <p:nvPr/>
          </p:nvSpPr>
          <p:spPr>
            <a:xfrm flipH="1">
              <a:off x="561" y="1294"/>
              <a:ext cx="844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0196" name="直接连接符 188461"/>
            <p:cNvSpPr/>
            <p:nvPr/>
          </p:nvSpPr>
          <p:spPr>
            <a:xfrm>
              <a:off x="1871" y="1294"/>
              <a:ext cx="9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</p:grpSp>
      <p:grpSp>
        <p:nvGrpSpPr>
          <p:cNvPr id="188463" name="组合 188462"/>
          <p:cNvGrpSpPr/>
          <p:nvPr/>
        </p:nvGrpSpPr>
        <p:grpSpPr>
          <a:xfrm>
            <a:off x="4943475" y="3240088"/>
            <a:ext cx="3529013" cy="609600"/>
            <a:chOff x="561" y="1104"/>
            <a:chExt cx="2223" cy="384"/>
          </a:xfrm>
        </p:grpSpPr>
        <p:sp>
          <p:nvSpPr>
            <p:cNvPr id="50191" name="矩形 188463"/>
            <p:cNvSpPr/>
            <p:nvPr/>
          </p:nvSpPr>
          <p:spPr>
            <a:xfrm>
              <a:off x="1411" y="1104"/>
              <a:ext cx="460" cy="384"/>
            </a:xfrm>
            <a:prstGeom prst="rect">
              <a:avLst/>
            </a:prstGeom>
            <a:solidFill>
              <a:srgbClr val="FFCC00"/>
            </a:solidFill>
            <a:ln w="2857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0192" name="直接连接符 188464"/>
            <p:cNvSpPr/>
            <p:nvPr/>
          </p:nvSpPr>
          <p:spPr>
            <a:xfrm flipH="1">
              <a:off x="561" y="1294"/>
              <a:ext cx="844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0193" name="直接连接符 188465"/>
            <p:cNvSpPr/>
            <p:nvPr/>
          </p:nvSpPr>
          <p:spPr>
            <a:xfrm>
              <a:off x="1871" y="1294"/>
              <a:ext cx="91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8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8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500"/>
                                        <p:tgtEl>
                                          <p:spTgt spid="18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8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8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8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8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8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8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8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8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文本框 189443"/>
          <p:cNvSpPr txBox="1"/>
          <p:nvPr/>
        </p:nvSpPr>
        <p:spPr>
          <a:xfrm>
            <a:off x="1050925" y="1539875"/>
            <a:ext cx="184150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51204" name="文本框 189445"/>
          <p:cNvSpPr txBox="1"/>
          <p:nvPr/>
        </p:nvSpPr>
        <p:spPr>
          <a:xfrm>
            <a:off x="669925" y="1997075"/>
            <a:ext cx="184150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b="1" dirty="0">
              <a:latin typeface="Times New Roman" panose="02020603050405020304" pitchFamily="18" charset="0"/>
            </a:endParaRPr>
          </a:p>
        </p:txBody>
      </p:sp>
      <p:sp>
        <p:nvSpPr>
          <p:cNvPr id="189447" name="文本框 189446"/>
          <p:cNvSpPr txBox="1"/>
          <p:nvPr/>
        </p:nvSpPr>
        <p:spPr>
          <a:xfrm>
            <a:off x="595313" y="1294765"/>
            <a:ext cx="1667510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(1)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Arrows</a:t>
            </a:r>
          </a:p>
        </p:txBody>
      </p:sp>
      <p:sp>
        <p:nvSpPr>
          <p:cNvPr id="189448" name="文本框 189447"/>
          <p:cNvSpPr txBox="1"/>
          <p:nvPr/>
        </p:nvSpPr>
        <p:spPr>
          <a:xfrm>
            <a:off x="517843" y="3198178"/>
            <a:ext cx="4525645" cy="460375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76250" lvl="0" indent="-47625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(2)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positive and negative polarity</a:t>
            </a:r>
          </a:p>
        </p:txBody>
      </p:sp>
      <p:sp>
        <p:nvSpPr>
          <p:cNvPr id="189449" name="文本框 189448"/>
          <p:cNvSpPr txBox="1"/>
          <p:nvPr/>
        </p:nvSpPr>
        <p:spPr>
          <a:xfrm>
            <a:off x="457200" y="4875530"/>
            <a:ext cx="3373755" cy="4603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81000" lvl="0" indent="-38100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(3)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double subscripts</a:t>
            </a:r>
          </a:p>
        </p:txBody>
      </p:sp>
      <p:grpSp>
        <p:nvGrpSpPr>
          <p:cNvPr id="189450" name="组合 189449"/>
          <p:cNvGrpSpPr/>
          <p:nvPr/>
        </p:nvGrpSpPr>
        <p:grpSpPr>
          <a:xfrm>
            <a:off x="2700973" y="2205038"/>
            <a:ext cx="3962400" cy="457200"/>
            <a:chOff x="3072" y="1488"/>
            <a:chExt cx="2496" cy="288"/>
          </a:xfrm>
        </p:grpSpPr>
        <p:sp>
          <p:nvSpPr>
            <p:cNvPr id="51225" name="矩形 189450"/>
            <p:cNvSpPr/>
            <p:nvPr/>
          </p:nvSpPr>
          <p:spPr>
            <a:xfrm>
              <a:off x="4099" y="1584"/>
              <a:ext cx="433" cy="192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1226" name="直接连接符 189451"/>
            <p:cNvSpPr/>
            <p:nvPr/>
          </p:nvSpPr>
          <p:spPr>
            <a:xfrm flipH="1">
              <a:off x="3072" y="1681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1227" name="直接连接符 189452"/>
            <p:cNvSpPr/>
            <p:nvPr/>
          </p:nvSpPr>
          <p:spPr>
            <a:xfrm>
              <a:off x="4559" y="1690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1228" name="直接连接符 189453"/>
            <p:cNvSpPr/>
            <p:nvPr/>
          </p:nvSpPr>
          <p:spPr>
            <a:xfrm>
              <a:off x="3648" y="1488"/>
              <a:ext cx="1248" cy="0"/>
            </a:xfrm>
            <a:prstGeom prst="line">
              <a:avLst/>
            </a:prstGeom>
            <a:ln w="28575" cap="sq" cmpd="sng">
              <a:solidFill>
                <a:schemeClr val="hlink"/>
              </a:solidFill>
              <a:prstDash val="solid"/>
              <a:headEnd type="none" w="med" len="med"/>
              <a:tailEnd type="arrow" w="med" len="med"/>
            </a:ln>
          </p:spPr>
        </p:sp>
      </p:grpSp>
      <p:sp>
        <p:nvSpPr>
          <p:cNvPr id="189455" name="文本框 189454"/>
          <p:cNvSpPr txBox="1"/>
          <p:nvPr/>
        </p:nvSpPr>
        <p:spPr>
          <a:xfrm>
            <a:off x="4356735" y="1412875"/>
            <a:ext cx="477838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</a:p>
        </p:txBody>
      </p:sp>
      <p:grpSp>
        <p:nvGrpSpPr>
          <p:cNvPr id="189456" name="组合 189455"/>
          <p:cNvGrpSpPr/>
          <p:nvPr/>
        </p:nvGrpSpPr>
        <p:grpSpPr>
          <a:xfrm>
            <a:off x="2682875" y="4268788"/>
            <a:ext cx="3962400" cy="304800"/>
            <a:chOff x="3024" y="2592"/>
            <a:chExt cx="2496" cy="192"/>
          </a:xfrm>
        </p:grpSpPr>
        <p:sp>
          <p:nvSpPr>
            <p:cNvPr id="51222" name="矩形 189456"/>
            <p:cNvSpPr/>
            <p:nvPr/>
          </p:nvSpPr>
          <p:spPr>
            <a:xfrm>
              <a:off x="4051" y="2592"/>
              <a:ext cx="433" cy="192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1223" name="直接连接符 189457"/>
            <p:cNvSpPr/>
            <p:nvPr/>
          </p:nvSpPr>
          <p:spPr>
            <a:xfrm flipH="1">
              <a:off x="3024" y="2689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1224" name="直接连接符 189458"/>
            <p:cNvSpPr/>
            <p:nvPr/>
          </p:nvSpPr>
          <p:spPr>
            <a:xfrm>
              <a:off x="4511" y="2698"/>
              <a:ext cx="1009" cy="1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</p:grpSp>
      <p:sp>
        <p:nvSpPr>
          <p:cNvPr id="189464" name="文本框 189463"/>
          <p:cNvSpPr txBox="1"/>
          <p:nvPr/>
        </p:nvSpPr>
        <p:spPr>
          <a:xfrm>
            <a:off x="4435475" y="3735388"/>
            <a:ext cx="477838" cy="579437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</a:p>
        </p:txBody>
      </p:sp>
      <p:sp>
        <p:nvSpPr>
          <p:cNvPr id="189465" name="文本框 189464"/>
          <p:cNvSpPr txBox="1"/>
          <p:nvPr/>
        </p:nvSpPr>
        <p:spPr>
          <a:xfrm>
            <a:off x="2813050" y="3735388"/>
            <a:ext cx="503238" cy="7620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CommonBullets" pitchFamily="34" charset="2"/>
              </a:rPr>
              <a:t>+</a:t>
            </a:r>
          </a:p>
        </p:txBody>
      </p:sp>
      <p:grpSp>
        <p:nvGrpSpPr>
          <p:cNvPr id="189473" name="组合 189472"/>
          <p:cNvGrpSpPr/>
          <p:nvPr/>
        </p:nvGrpSpPr>
        <p:grpSpPr>
          <a:xfrm>
            <a:off x="2483168" y="5487988"/>
            <a:ext cx="4364037" cy="808037"/>
            <a:chOff x="1519" y="3457"/>
            <a:chExt cx="2749" cy="509"/>
          </a:xfrm>
        </p:grpSpPr>
        <p:grpSp>
          <p:nvGrpSpPr>
            <p:cNvPr id="51216" name="组合 189459"/>
            <p:cNvGrpSpPr/>
            <p:nvPr/>
          </p:nvGrpSpPr>
          <p:grpSpPr>
            <a:xfrm>
              <a:off x="1664" y="3774"/>
              <a:ext cx="2496" cy="192"/>
              <a:chOff x="3024" y="3648"/>
              <a:chExt cx="2496" cy="192"/>
            </a:xfrm>
          </p:grpSpPr>
          <p:sp>
            <p:nvSpPr>
              <p:cNvPr id="51219" name="矩形 189460"/>
              <p:cNvSpPr/>
              <p:nvPr/>
            </p:nvSpPr>
            <p:spPr>
              <a:xfrm>
                <a:off x="4051" y="3648"/>
                <a:ext cx="433" cy="192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1220" name="直接连接符 189461"/>
              <p:cNvSpPr/>
              <p:nvPr/>
            </p:nvSpPr>
            <p:spPr>
              <a:xfrm flipH="1">
                <a:off x="3024" y="3745"/>
                <a:ext cx="1009" cy="1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51221" name="直接连接符 189462"/>
              <p:cNvSpPr/>
              <p:nvPr/>
            </p:nvSpPr>
            <p:spPr>
              <a:xfrm>
                <a:off x="4511" y="3754"/>
                <a:ext cx="1009" cy="1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</p:grpSp>
        <p:sp>
          <p:nvSpPr>
            <p:cNvPr id="51217" name="文本框 189466"/>
            <p:cNvSpPr txBox="1"/>
            <p:nvPr/>
          </p:nvSpPr>
          <p:spPr>
            <a:xfrm>
              <a:off x="1519" y="3486"/>
              <a:ext cx="3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1218" name="文本框 189467"/>
            <p:cNvSpPr txBox="1"/>
            <p:nvPr/>
          </p:nvSpPr>
          <p:spPr>
            <a:xfrm>
              <a:off x="3981" y="3457"/>
              <a:ext cx="2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B</a:t>
              </a:r>
            </a:p>
          </p:txBody>
        </p:sp>
      </p:grpSp>
      <p:sp>
        <p:nvSpPr>
          <p:cNvPr id="189470" name="文本框 189469"/>
          <p:cNvSpPr txBox="1"/>
          <p:nvPr/>
        </p:nvSpPr>
        <p:spPr>
          <a:xfrm>
            <a:off x="4211955" y="5229225"/>
            <a:ext cx="847725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AB</a:t>
            </a:r>
            <a:endParaRPr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189484" name="文本框 189483"/>
          <p:cNvSpPr txBox="1"/>
          <p:nvPr/>
        </p:nvSpPr>
        <p:spPr>
          <a:xfrm>
            <a:off x="6007100" y="3716338"/>
            <a:ext cx="369888" cy="762000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400" b="1" dirty="0">
                <a:latin typeface="Times New Roman" panose="02020603050405020304" pitchFamily="18" charset="0"/>
                <a:sym typeface="CommonBullets" pitchFamily="34" charset="2"/>
              </a:rPr>
              <a:t>-</a:t>
            </a:r>
          </a:p>
        </p:txBody>
      </p:sp>
      <p:sp>
        <p:nvSpPr>
          <p:cNvPr id="183345" name="文本框 183344"/>
          <p:cNvSpPr txBox="1"/>
          <p:nvPr/>
        </p:nvSpPr>
        <p:spPr>
          <a:xfrm>
            <a:off x="177165" y="451485"/>
            <a:ext cx="8723630" cy="521970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Wingdings 2" panose="05020102010507070707" pitchFamily="18" charset="2"/>
              </a:rPr>
              <a:t>Three representations of  voltage reference direction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Wingdings 2" panose="05020102010507070707" pitchFamily="18" charset="2"/>
              </a:rPr>
              <a:t>：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9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9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  <p:bldP spid="189448" grpId="0"/>
      <p:bldP spid="189449" grpId="0"/>
      <p:bldP spid="189455" grpId="0"/>
      <p:bldP spid="189464" grpId="0"/>
      <p:bldP spid="189465" grpId="0"/>
      <p:bldP spid="189470" grpId="0"/>
      <p:bldP spid="189484" grpId="0"/>
      <p:bldP spid="18334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3" name="文本框 191492"/>
          <p:cNvSpPr txBox="1"/>
          <p:nvPr/>
        </p:nvSpPr>
        <p:spPr>
          <a:xfrm>
            <a:off x="250508" y="957263"/>
            <a:ext cx="8137525" cy="156845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71500" lvl="0" indent="-57150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</a:rPr>
              <a:t>        </a:t>
            </a:r>
            <a:r>
              <a:rPr lang="en-US" sz="2400" b="1" i="1" dirty="0">
                <a:latin typeface="Times New Roman" panose="02020603050405020304" pitchFamily="18" charset="0"/>
              </a:rPr>
              <a:t>U</a:t>
            </a:r>
            <a:r>
              <a:rPr lang="en-US" sz="2400" b="1" dirty="0">
                <a:latin typeface="Times New Roman" panose="02020603050405020304" pitchFamily="18" charset="0"/>
              </a:rPr>
              <a:t> , </a:t>
            </a:r>
            <a:r>
              <a:rPr lang="en-US" sz="2400" b="1" i="1" dirty="0">
                <a:latin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</a:rPr>
              <a:t> of c</a:t>
            </a:r>
            <a:r>
              <a:rPr sz="2400" b="1" dirty="0">
                <a:latin typeface="Times New Roman" panose="02020603050405020304" pitchFamily="18" charset="0"/>
              </a:rPr>
              <a:t>omponents or branch  use the same reference direction is called a</a:t>
            </a:r>
            <a:r>
              <a:rPr lang="en-US" sz="2400" b="1" dirty="0">
                <a:latin typeface="Times New Roman" panose="02020603050405020304" pitchFamily="18" charset="0"/>
              </a:rPr>
              <a:t>n associated </a:t>
            </a:r>
            <a:r>
              <a:rPr sz="2400" b="1" dirty="0">
                <a:latin typeface="Times New Roman" panose="02020603050405020304" pitchFamily="18" charset="0"/>
              </a:rPr>
              <a:t>reference direction. Conversely, it is called an </a:t>
            </a:r>
            <a:r>
              <a:rPr lang="en-US" sz="2400" b="1" dirty="0">
                <a:latin typeface="Times New Roman" panose="02020603050405020304" pitchFamily="18" charset="0"/>
              </a:rPr>
              <a:t>nonassociated</a:t>
            </a:r>
            <a:r>
              <a:rPr sz="2400" b="1" dirty="0">
                <a:latin typeface="Times New Roman" panose="02020603050405020304" pitchFamily="18" charset="0"/>
              </a:rPr>
              <a:t> reference direction</a:t>
            </a:r>
          </a:p>
        </p:txBody>
      </p:sp>
      <p:sp>
        <p:nvSpPr>
          <p:cNvPr id="191520" name="文本框 191519"/>
          <p:cNvSpPr txBox="1"/>
          <p:nvPr/>
        </p:nvSpPr>
        <p:spPr>
          <a:xfrm>
            <a:off x="363538" y="4800441"/>
            <a:ext cx="4024630" cy="460375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2400" b="1" dirty="0">
                <a:latin typeface="Times New Roman" panose="02020603050405020304" pitchFamily="18" charset="0"/>
              </a:rPr>
              <a:t>associated reference direction</a:t>
            </a:r>
          </a:p>
        </p:txBody>
      </p:sp>
      <p:sp>
        <p:nvSpPr>
          <p:cNvPr id="191521" name="文本框 191520"/>
          <p:cNvSpPr txBox="1"/>
          <p:nvPr/>
        </p:nvSpPr>
        <p:spPr>
          <a:xfrm>
            <a:off x="4470718" y="4800441"/>
            <a:ext cx="4516120" cy="460375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non</a:t>
            </a:r>
            <a:r>
              <a:rPr lang="zh-CN" altLang="zh-CN" sz="2400" b="1" dirty="0">
                <a:latin typeface="Times New Roman" panose="02020603050405020304" pitchFamily="18" charset="0"/>
              </a:rPr>
              <a:t>associated reference direction</a:t>
            </a:r>
          </a:p>
        </p:txBody>
      </p:sp>
      <p:sp>
        <p:nvSpPr>
          <p:cNvPr id="191522" name="文本框 191521"/>
          <p:cNvSpPr txBox="1"/>
          <p:nvPr/>
        </p:nvSpPr>
        <p:spPr>
          <a:xfrm>
            <a:off x="146050" y="333375"/>
            <a:ext cx="5492750" cy="52197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3.  A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ssociated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eference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D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irection</a:t>
            </a:r>
          </a:p>
        </p:txBody>
      </p:sp>
      <p:sp>
        <p:nvSpPr>
          <p:cNvPr id="191523" name="右箭头 191522"/>
          <p:cNvSpPr/>
          <p:nvPr/>
        </p:nvSpPr>
        <p:spPr>
          <a:xfrm>
            <a:off x="6012180" y="486410"/>
            <a:ext cx="720725" cy="215900"/>
          </a:xfrm>
          <a:prstGeom prst="rightArrow">
            <a:avLst>
              <a:gd name="adj1" fmla="val 50000"/>
              <a:gd name="adj2" fmla="val 83301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52231" name="右箭头 191523"/>
          <p:cNvSpPr/>
          <p:nvPr/>
        </p:nvSpPr>
        <p:spPr>
          <a:xfrm>
            <a:off x="5866130" y="486410"/>
            <a:ext cx="865188" cy="215900"/>
          </a:xfrm>
          <a:prstGeom prst="rightArrow">
            <a:avLst>
              <a:gd name="adj1" fmla="val 50000"/>
              <a:gd name="adj2" fmla="val 99998"/>
            </a:avLst>
          </a:prstGeom>
          <a:noFill/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1525" name="矩形 191524"/>
          <p:cNvSpPr/>
          <p:nvPr/>
        </p:nvSpPr>
        <p:spPr>
          <a:xfrm>
            <a:off x="1908175" y="3573463"/>
            <a:ext cx="1079500" cy="433387"/>
          </a:xfrm>
          <a:prstGeom prst="rect">
            <a:avLst/>
          </a:prstGeom>
          <a:solidFill>
            <a:srgbClr val="FFCC00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1526" name="直接连接符 191525"/>
          <p:cNvSpPr/>
          <p:nvPr/>
        </p:nvSpPr>
        <p:spPr>
          <a:xfrm>
            <a:off x="2987675" y="3789363"/>
            <a:ext cx="1223963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headEnd type="none" w="med" len="med"/>
            <a:tailEnd type="oval" w="med" len="med"/>
          </a:ln>
        </p:spPr>
      </p:sp>
      <p:sp>
        <p:nvSpPr>
          <p:cNvPr id="191527" name="直接连接符 191526"/>
          <p:cNvSpPr/>
          <p:nvPr/>
        </p:nvSpPr>
        <p:spPr>
          <a:xfrm>
            <a:off x="755650" y="3789363"/>
            <a:ext cx="1152525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headEnd type="oval" w="med" len="med"/>
            <a:tailEnd type="none" w="med" len="med"/>
          </a:ln>
        </p:spPr>
      </p:sp>
      <p:sp>
        <p:nvSpPr>
          <p:cNvPr id="191528" name="矩形 191527"/>
          <p:cNvSpPr/>
          <p:nvPr/>
        </p:nvSpPr>
        <p:spPr>
          <a:xfrm>
            <a:off x="6084888" y="3573463"/>
            <a:ext cx="1079500" cy="433387"/>
          </a:xfrm>
          <a:prstGeom prst="rect">
            <a:avLst/>
          </a:prstGeom>
          <a:solidFill>
            <a:srgbClr val="FFCC00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1529" name="直接连接符 191528"/>
          <p:cNvSpPr/>
          <p:nvPr/>
        </p:nvSpPr>
        <p:spPr>
          <a:xfrm>
            <a:off x="7164388" y="3789363"/>
            <a:ext cx="1223962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headEnd type="none" w="med" len="med"/>
            <a:tailEnd type="oval" w="med" len="med"/>
          </a:ln>
        </p:spPr>
      </p:sp>
      <p:sp>
        <p:nvSpPr>
          <p:cNvPr id="191530" name="直接连接符 191529"/>
          <p:cNvSpPr/>
          <p:nvPr/>
        </p:nvSpPr>
        <p:spPr>
          <a:xfrm>
            <a:off x="4932363" y="3789363"/>
            <a:ext cx="1152525" cy="0"/>
          </a:xfrm>
          <a:prstGeom prst="line">
            <a:avLst/>
          </a:prstGeom>
          <a:ln w="38100" cap="sq" cmpd="sng">
            <a:solidFill>
              <a:srgbClr val="FFCC00"/>
            </a:solidFill>
            <a:prstDash val="solid"/>
            <a:headEnd type="oval" w="med" len="med"/>
            <a:tailEnd type="none" w="med" len="med"/>
          </a:ln>
        </p:spPr>
      </p:sp>
      <p:sp>
        <p:nvSpPr>
          <p:cNvPr id="191531" name="右箭头 191530"/>
          <p:cNvSpPr/>
          <p:nvPr/>
        </p:nvSpPr>
        <p:spPr>
          <a:xfrm>
            <a:off x="971550" y="3068638"/>
            <a:ext cx="1079500" cy="144462"/>
          </a:xfrm>
          <a:prstGeom prst="rightArrow">
            <a:avLst>
              <a:gd name="adj1" fmla="val 50000"/>
              <a:gd name="adj2" fmla="val 186467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1532" name="文本框 191531"/>
          <p:cNvSpPr txBox="1"/>
          <p:nvPr/>
        </p:nvSpPr>
        <p:spPr>
          <a:xfrm>
            <a:off x="2195513" y="2852738"/>
            <a:ext cx="504825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</a:p>
        </p:txBody>
      </p:sp>
      <p:sp>
        <p:nvSpPr>
          <p:cNvPr id="191533" name="文本框 191532"/>
          <p:cNvSpPr txBox="1"/>
          <p:nvPr/>
        </p:nvSpPr>
        <p:spPr>
          <a:xfrm>
            <a:off x="611188" y="4076700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+</a:t>
            </a:r>
          </a:p>
        </p:txBody>
      </p:sp>
      <p:sp>
        <p:nvSpPr>
          <p:cNvPr id="191564" name="文本框 191563"/>
          <p:cNvSpPr txBox="1"/>
          <p:nvPr/>
        </p:nvSpPr>
        <p:spPr>
          <a:xfrm>
            <a:off x="3635375" y="4076700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-</a:t>
            </a:r>
          </a:p>
        </p:txBody>
      </p:sp>
      <p:sp>
        <p:nvSpPr>
          <p:cNvPr id="191565" name="文本框 191564"/>
          <p:cNvSpPr txBox="1"/>
          <p:nvPr/>
        </p:nvSpPr>
        <p:spPr>
          <a:xfrm>
            <a:off x="7885113" y="4149725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+</a:t>
            </a:r>
          </a:p>
        </p:txBody>
      </p:sp>
      <p:sp>
        <p:nvSpPr>
          <p:cNvPr id="191566" name="文本框 191565"/>
          <p:cNvSpPr txBox="1"/>
          <p:nvPr/>
        </p:nvSpPr>
        <p:spPr>
          <a:xfrm>
            <a:off x="4716463" y="4076700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-</a:t>
            </a:r>
          </a:p>
        </p:txBody>
      </p:sp>
      <p:sp>
        <p:nvSpPr>
          <p:cNvPr id="191567" name="右箭头 191566"/>
          <p:cNvSpPr/>
          <p:nvPr/>
        </p:nvSpPr>
        <p:spPr>
          <a:xfrm>
            <a:off x="4932363" y="3141663"/>
            <a:ext cx="1079500" cy="144462"/>
          </a:xfrm>
          <a:prstGeom prst="rightArrow">
            <a:avLst>
              <a:gd name="adj1" fmla="val 50000"/>
              <a:gd name="adj2" fmla="val 186467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1568" name="文本框 191567"/>
          <p:cNvSpPr txBox="1"/>
          <p:nvPr/>
        </p:nvSpPr>
        <p:spPr>
          <a:xfrm>
            <a:off x="6300788" y="2781300"/>
            <a:ext cx="504825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</a:p>
        </p:txBody>
      </p:sp>
      <p:sp>
        <p:nvSpPr>
          <p:cNvPr id="191570" name="文本框 191569"/>
          <p:cNvSpPr txBox="1"/>
          <p:nvPr/>
        </p:nvSpPr>
        <p:spPr>
          <a:xfrm>
            <a:off x="2195513" y="4149725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</a:p>
        </p:txBody>
      </p:sp>
      <p:sp>
        <p:nvSpPr>
          <p:cNvPr id="191571" name="文本框 191570"/>
          <p:cNvSpPr txBox="1"/>
          <p:nvPr/>
        </p:nvSpPr>
        <p:spPr>
          <a:xfrm>
            <a:off x="6227763" y="4221163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1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9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fill="hold"/>
                                        <p:tgtEl>
                                          <p:spTgt spid="19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1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1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1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1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1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1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1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1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1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1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1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9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1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1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1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9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91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3" grpId="0"/>
      <p:bldP spid="191520" grpId="0" bldLvl="0" animBg="1"/>
      <p:bldP spid="191521" grpId="0" bldLvl="0" animBg="1"/>
      <p:bldP spid="191522" grpId="0" bldLvl="0" animBg="1"/>
      <p:bldP spid="191532" grpId="0"/>
      <p:bldP spid="191533" grpId="0"/>
      <p:bldP spid="191564" grpId="0"/>
      <p:bldP spid="191565" grpId="0"/>
      <p:bldP spid="191566" grpId="0"/>
      <p:bldP spid="191568" grpId="0"/>
      <p:bldP spid="191570" grpId="0"/>
      <p:bldP spid="1915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3" name="文本框 196612"/>
          <p:cNvSpPr txBox="1"/>
          <p:nvPr/>
        </p:nvSpPr>
        <p:spPr>
          <a:xfrm>
            <a:off x="611505" y="4806315"/>
            <a:ext cx="1297305" cy="645160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</a:rPr>
              <a:t>note:</a:t>
            </a:r>
          </a:p>
        </p:txBody>
      </p:sp>
      <p:sp>
        <p:nvSpPr>
          <p:cNvPr id="196614" name="文本框 196613"/>
          <p:cNvSpPr txBox="1"/>
          <p:nvPr/>
        </p:nvSpPr>
        <p:spPr>
          <a:xfrm>
            <a:off x="1835785" y="4796790"/>
            <a:ext cx="5628005" cy="114173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7625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(1)Speccify 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eference direction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;</a:t>
            </a:r>
          </a:p>
          <a:p>
            <a:pPr marL="47625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(2)Do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not change arbitrarily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;</a:t>
            </a:r>
          </a:p>
          <a:p>
            <a:pPr marL="47625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(3)“-”</a:t>
            </a:r>
          </a:p>
        </p:txBody>
      </p:sp>
      <p:grpSp>
        <p:nvGrpSpPr>
          <p:cNvPr id="196709" name="组合 196708"/>
          <p:cNvGrpSpPr/>
          <p:nvPr/>
        </p:nvGrpSpPr>
        <p:grpSpPr>
          <a:xfrm>
            <a:off x="178118" y="2205038"/>
            <a:ext cx="2160587" cy="1800225"/>
            <a:chOff x="475" y="573"/>
            <a:chExt cx="1361" cy="1134"/>
          </a:xfrm>
        </p:grpSpPr>
        <p:sp>
          <p:nvSpPr>
            <p:cNvPr id="53263" name="文本框 196647"/>
            <p:cNvSpPr txBox="1"/>
            <p:nvPr/>
          </p:nvSpPr>
          <p:spPr>
            <a:xfrm>
              <a:off x="475" y="936"/>
              <a:ext cx="408" cy="351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53264" name="文本框 196681"/>
            <p:cNvSpPr txBox="1"/>
            <p:nvPr/>
          </p:nvSpPr>
          <p:spPr>
            <a:xfrm>
              <a:off x="1428" y="936"/>
              <a:ext cx="408" cy="351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53265" name="直接连接符 196682"/>
            <p:cNvSpPr/>
            <p:nvPr/>
          </p:nvSpPr>
          <p:spPr>
            <a:xfrm>
              <a:off x="657" y="573"/>
              <a:ext cx="0" cy="36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6" name="直接连接符 196683"/>
            <p:cNvSpPr/>
            <p:nvPr/>
          </p:nvSpPr>
          <p:spPr>
            <a:xfrm>
              <a:off x="1655" y="573"/>
              <a:ext cx="0" cy="36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7" name="直接连接符 196684"/>
            <p:cNvSpPr/>
            <p:nvPr/>
          </p:nvSpPr>
          <p:spPr>
            <a:xfrm>
              <a:off x="657" y="573"/>
              <a:ext cx="99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8" name="直接连接符 196685"/>
            <p:cNvSpPr/>
            <p:nvPr/>
          </p:nvSpPr>
          <p:spPr>
            <a:xfrm>
              <a:off x="657" y="1253"/>
              <a:ext cx="0" cy="454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69" name="直接连接符 196686"/>
            <p:cNvSpPr/>
            <p:nvPr/>
          </p:nvSpPr>
          <p:spPr>
            <a:xfrm>
              <a:off x="1655" y="1253"/>
              <a:ext cx="0" cy="454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0" name="直接连接符 196687"/>
            <p:cNvSpPr/>
            <p:nvPr/>
          </p:nvSpPr>
          <p:spPr>
            <a:xfrm>
              <a:off x="657" y="1707"/>
              <a:ext cx="99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1" name="文本框 196690"/>
            <p:cNvSpPr txBox="1"/>
            <p:nvPr/>
          </p:nvSpPr>
          <p:spPr>
            <a:xfrm>
              <a:off x="475" y="936"/>
              <a:ext cx="408" cy="351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090903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53272" name="文本框 196691"/>
            <p:cNvSpPr txBox="1"/>
            <p:nvPr/>
          </p:nvSpPr>
          <p:spPr>
            <a:xfrm>
              <a:off x="1428" y="936"/>
              <a:ext cx="408" cy="351"/>
            </a:xfrm>
            <a:prstGeom prst="rect">
              <a:avLst/>
            </a:prstGeom>
            <a:solidFill>
              <a:srgbClr val="FFCC00"/>
            </a:solidFill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090903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53273" name="直接连接符 196692"/>
            <p:cNvSpPr/>
            <p:nvPr/>
          </p:nvSpPr>
          <p:spPr>
            <a:xfrm>
              <a:off x="657" y="573"/>
              <a:ext cx="0" cy="36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4" name="直接连接符 196693"/>
            <p:cNvSpPr/>
            <p:nvPr/>
          </p:nvSpPr>
          <p:spPr>
            <a:xfrm>
              <a:off x="1655" y="573"/>
              <a:ext cx="0" cy="36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5" name="直接连接符 196694"/>
            <p:cNvSpPr/>
            <p:nvPr/>
          </p:nvSpPr>
          <p:spPr>
            <a:xfrm>
              <a:off x="657" y="573"/>
              <a:ext cx="99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6" name="直接连接符 196695"/>
            <p:cNvSpPr/>
            <p:nvPr/>
          </p:nvSpPr>
          <p:spPr>
            <a:xfrm>
              <a:off x="657" y="1253"/>
              <a:ext cx="0" cy="454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7" name="直接连接符 196696"/>
            <p:cNvSpPr/>
            <p:nvPr/>
          </p:nvSpPr>
          <p:spPr>
            <a:xfrm>
              <a:off x="1655" y="1253"/>
              <a:ext cx="0" cy="454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3278" name="直接连接符 196697"/>
            <p:cNvSpPr/>
            <p:nvPr/>
          </p:nvSpPr>
          <p:spPr>
            <a:xfrm>
              <a:off x="657" y="1707"/>
              <a:ext cx="99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96699" name="右箭头 196698"/>
          <p:cNvSpPr/>
          <p:nvPr/>
        </p:nvSpPr>
        <p:spPr>
          <a:xfrm>
            <a:off x="898843" y="1932940"/>
            <a:ext cx="720725" cy="144463"/>
          </a:xfrm>
          <a:prstGeom prst="rightArrow">
            <a:avLst>
              <a:gd name="adj1" fmla="val 50000"/>
              <a:gd name="adj2" fmla="val 124493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6700" name="文本框 196699"/>
          <p:cNvSpPr txBox="1"/>
          <p:nvPr/>
        </p:nvSpPr>
        <p:spPr>
          <a:xfrm>
            <a:off x="1762125" y="1686243"/>
            <a:ext cx="576263" cy="519112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</a:p>
        </p:txBody>
      </p:sp>
      <p:sp>
        <p:nvSpPr>
          <p:cNvPr id="196701" name="文本框 196700"/>
          <p:cNvSpPr txBox="1"/>
          <p:nvPr/>
        </p:nvSpPr>
        <p:spPr>
          <a:xfrm>
            <a:off x="323215" y="476250"/>
            <a:ext cx="1799590" cy="521970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sp>
        <p:nvSpPr>
          <p:cNvPr id="196702" name="文本框 196701"/>
          <p:cNvSpPr txBox="1"/>
          <p:nvPr/>
        </p:nvSpPr>
        <p:spPr>
          <a:xfrm>
            <a:off x="1078865" y="2205038"/>
            <a:ext cx="647700" cy="579437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＋</a:t>
            </a:r>
          </a:p>
        </p:txBody>
      </p:sp>
      <p:sp>
        <p:nvSpPr>
          <p:cNvPr id="196703" name="文本框 196702"/>
          <p:cNvSpPr txBox="1"/>
          <p:nvPr/>
        </p:nvSpPr>
        <p:spPr>
          <a:xfrm>
            <a:off x="1043305" y="3355975"/>
            <a:ext cx="647700" cy="579438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－</a:t>
            </a:r>
          </a:p>
        </p:txBody>
      </p:sp>
      <p:sp>
        <p:nvSpPr>
          <p:cNvPr id="196704" name="文本框 196703"/>
          <p:cNvSpPr txBox="1"/>
          <p:nvPr/>
        </p:nvSpPr>
        <p:spPr>
          <a:xfrm>
            <a:off x="1043305" y="2781300"/>
            <a:ext cx="576263" cy="519113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</a:p>
        </p:txBody>
      </p:sp>
      <p:sp>
        <p:nvSpPr>
          <p:cNvPr id="196705" name="文本框 196704"/>
          <p:cNvSpPr txBox="1"/>
          <p:nvPr/>
        </p:nvSpPr>
        <p:spPr>
          <a:xfrm>
            <a:off x="2385060" y="421005"/>
            <a:ext cx="6579870" cy="156845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>
              <a:lnSpc>
                <a:spcPct val="10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eference direction of voltage and current as shown in the figure，Is the reference direction of voltage and current </a:t>
            </a:r>
            <a:r>
              <a:rPr lang="en-US" sz="2400" b="1" dirty="0">
                <a:latin typeface="Times New Roman" panose="02020603050405020304" pitchFamily="18" charset="0"/>
                <a:sym typeface="+mn-ea"/>
              </a:rPr>
              <a:t>associated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in part A and Part B?</a:t>
            </a:r>
            <a:endParaRPr sz="20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6706" name="文本框 196705"/>
          <p:cNvSpPr txBox="1"/>
          <p:nvPr/>
        </p:nvSpPr>
        <p:spPr>
          <a:xfrm>
            <a:off x="2699385" y="2564765"/>
            <a:ext cx="5903595" cy="119888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answer：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A: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non</a:t>
            </a:r>
            <a:r>
              <a:rPr lang="en-US" sz="2400" b="1" dirty="0">
                <a:latin typeface="Times New Roman" panose="02020603050405020304" pitchFamily="18" charset="0"/>
                <a:sym typeface="+mn-ea"/>
              </a:rPr>
              <a:t>associated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；</a:t>
            </a:r>
          </a:p>
          <a:p>
            <a:pPr marL="0" lvl="0" indent="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  <a:p>
            <a:pPr marL="0" lvl="0" indent="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       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B:   </a:t>
            </a:r>
            <a:r>
              <a:rPr lang="en-US" sz="2400" b="1" dirty="0">
                <a:latin typeface="Times New Roman" panose="02020603050405020304" pitchFamily="18" charset="0"/>
                <a:sym typeface="+mn-ea"/>
              </a:rPr>
              <a:t>associated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96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6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6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6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6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967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96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6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6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6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67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80" fill="hold"/>
                                        <p:tgtEl>
                                          <p:spTgt spid="196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" fill="hold"/>
                                        <p:tgtEl>
                                          <p:spTgt spid="196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9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3" grpId="0" bldLvl="0" animBg="1"/>
      <p:bldP spid="196614" grpId="0"/>
      <p:bldP spid="196700" grpId="0"/>
      <p:bldP spid="196701" grpId="0" bldLvl="0" animBg="1"/>
      <p:bldP spid="196702" grpId="0"/>
      <p:bldP spid="196703" grpId="0"/>
      <p:bldP spid="196704" grpId="0"/>
      <p:bldP spid="196705" grpId="0"/>
      <p:bldP spid="19670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8" name="文本框 192517"/>
          <p:cNvSpPr txBox="1"/>
          <p:nvPr/>
        </p:nvSpPr>
        <p:spPr>
          <a:xfrm>
            <a:off x="387350" y="591026"/>
            <a:ext cx="2025650" cy="953135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4.  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Electric Powe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</a:t>
            </a:r>
          </a:p>
        </p:txBody>
      </p:sp>
      <p:graphicFrame>
        <p:nvGraphicFramePr>
          <p:cNvPr id="192519" name="对象 192518" descr="羊皮纸"/>
          <p:cNvGraphicFramePr/>
          <p:nvPr/>
        </p:nvGraphicFramePr>
        <p:xfrm>
          <a:off x="1116013" y="1989138"/>
          <a:ext cx="14255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5470" imgH="445135" progId="Equation.3">
                  <p:embed/>
                </p:oleObj>
              </mc:Choice>
              <mc:Fallback>
                <p:oleObj r:id="rId2" imgW="585470" imgH="44513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6013" y="1989138"/>
                        <a:ext cx="1425575" cy="1079500"/>
                      </a:xfrm>
                      <a:prstGeom prst="rect">
                        <a:avLst/>
                      </a:prstGeom>
                      <a:blipFill rotWithShape="0">
                        <a:blip r:embed="rId4"/>
                      </a:blip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99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0" name="对象 192519" descr="羊皮纸"/>
          <p:cNvGraphicFramePr/>
          <p:nvPr/>
        </p:nvGraphicFramePr>
        <p:xfrm>
          <a:off x="1979613" y="3500438"/>
          <a:ext cx="3817937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61465" imgH="482600" progId="Equation.3">
                  <p:embed/>
                </p:oleObj>
              </mc:Choice>
              <mc:Fallback>
                <p:oleObj r:id="rId5" imgW="1561465" imgH="482600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613" y="3500438"/>
                        <a:ext cx="3817937" cy="1173162"/>
                      </a:xfrm>
                      <a:prstGeom prst="rect">
                        <a:avLst/>
                      </a:prstGeom>
                      <a:blipFill rotWithShape="0">
                        <a:blip r:embed="rId4"/>
                      </a:blip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99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1" name="文本框 192520"/>
          <p:cNvSpPr txBox="1"/>
          <p:nvPr/>
        </p:nvSpPr>
        <p:spPr>
          <a:xfrm>
            <a:off x="1443038" y="4867276"/>
            <a:ext cx="5576887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unit of power：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W        (Watt)</a:t>
            </a:r>
          </a:p>
        </p:txBody>
      </p:sp>
      <p:sp>
        <p:nvSpPr>
          <p:cNvPr id="192522" name="文本框 192521"/>
          <p:cNvSpPr txBox="1"/>
          <p:nvPr/>
        </p:nvSpPr>
        <p:spPr>
          <a:xfrm>
            <a:off x="1443038" y="5659438"/>
            <a:ext cx="5576887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nit of energy：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J         (Joule)</a:t>
            </a:r>
          </a:p>
        </p:txBody>
      </p:sp>
      <p:sp>
        <p:nvSpPr>
          <p:cNvPr id="192525" name="右箭头 192524"/>
          <p:cNvSpPr/>
          <p:nvPr/>
        </p:nvSpPr>
        <p:spPr>
          <a:xfrm>
            <a:off x="2700338" y="1027113"/>
            <a:ext cx="792162" cy="215900"/>
          </a:xfrm>
          <a:prstGeom prst="rightArrow">
            <a:avLst>
              <a:gd name="adj1" fmla="val 50000"/>
              <a:gd name="adj2" fmla="val 91558"/>
            </a:avLst>
          </a:prstGeom>
          <a:solidFill>
            <a:schemeClr val="tx1"/>
          </a:solidFill>
          <a:ln w="381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2526" name="文本框 192525"/>
          <p:cNvSpPr txBox="1"/>
          <p:nvPr/>
        </p:nvSpPr>
        <p:spPr>
          <a:xfrm>
            <a:off x="3636963" y="884238"/>
            <a:ext cx="4679950" cy="829945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work done by the electric  field force per unit time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92527" name="对象 192526" descr="羊皮纸"/>
          <p:cNvGraphicFramePr/>
          <p:nvPr/>
        </p:nvGraphicFramePr>
        <p:xfrm>
          <a:off x="3563938" y="1916113"/>
          <a:ext cx="144462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610870" imgH="483235" progId="Equation.3">
                  <p:embed/>
                </p:oleObj>
              </mc:Choice>
              <mc:Fallback>
                <p:oleObj r:id="rId7" imgW="610870" imgH="48323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3938" y="1916113"/>
                        <a:ext cx="1444625" cy="1173162"/>
                      </a:xfrm>
                      <a:prstGeom prst="rect">
                        <a:avLst/>
                      </a:prstGeom>
                      <a:blipFill rotWithShape="0">
                        <a:blip r:embed="rId4"/>
                      </a:blip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99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2528" name="对象 192527" descr="羊皮纸"/>
          <p:cNvGraphicFramePr/>
          <p:nvPr/>
        </p:nvGraphicFramePr>
        <p:xfrm>
          <a:off x="6011863" y="1989138"/>
          <a:ext cx="1303337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534035" imgH="445135" progId="Equation.3">
                  <p:embed/>
                </p:oleObj>
              </mc:Choice>
              <mc:Fallback>
                <p:oleObj r:id="rId9" imgW="534035" imgH="445135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1863" y="1989138"/>
                        <a:ext cx="1303337" cy="1081087"/>
                      </a:xfrm>
                      <a:prstGeom prst="rect">
                        <a:avLst/>
                      </a:prstGeom>
                      <a:blipFill rotWithShape="0">
                        <a:blip r:embed="rId4"/>
                      </a:blip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997A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9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" fill="hold"/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fill="hold"/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25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2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2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1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2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2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8" grpId="0" bldLvl="0" animBg="1"/>
      <p:bldP spid="192521" grpId="0"/>
      <p:bldP spid="192522" grpId="0"/>
      <p:bldP spid="1925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文本框 198659"/>
          <p:cNvSpPr txBox="1"/>
          <p:nvPr/>
        </p:nvSpPr>
        <p:spPr>
          <a:xfrm>
            <a:off x="723900" y="406718"/>
            <a:ext cx="6972935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5.   C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ircuit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bsorb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ed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or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supplied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P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ower</a:t>
            </a:r>
          </a:p>
        </p:txBody>
      </p:sp>
      <p:sp>
        <p:nvSpPr>
          <p:cNvPr id="198661" name="文本框 198660"/>
          <p:cNvSpPr txBox="1"/>
          <p:nvPr/>
        </p:nvSpPr>
        <p:spPr>
          <a:xfrm>
            <a:off x="2051050" y="1106488"/>
            <a:ext cx="6238240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Reference direction </a:t>
            </a:r>
            <a:r>
              <a:rPr lang="en-US" sz="2800" b="1" dirty="0">
                <a:latin typeface="Times New Roman" panose="02020603050405020304" pitchFamily="18" charset="0"/>
                <a:sym typeface="+mn-ea"/>
              </a:rPr>
              <a:t>associated</a:t>
            </a:r>
            <a:endParaRPr lang="en-US" altLang="zh-CN" sz="28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98662" name="文本框 198661"/>
          <p:cNvSpPr txBox="1"/>
          <p:nvPr/>
        </p:nvSpPr>
        <p:spPr>
          <a:xfrm>
            <a:off x="2770505" y="1694180"/>
            <a:ext cx="6167755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P=ui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implies element is absorbed power </a:t>
            </a:r>
          </a:p>
        </p:txBody>
      </p:sp>
      <p:sp>
        <p:nvSpPr>
          <p:cNvPr id="198663" name="文本框 198662"/>
          <p:cNvSpPr txBox="1"/>
          <p:nvPr/>
        </p:nvSpPr>
        <p:spPr>
          <a:xfrm>
            <a:off x="2998788" y="2175987"/>
            <a:ext cx="4957762" cy="89154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&gt;0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absorbed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positive power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absorbed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power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)</a:t>
            </a:r>
          </a:p>
        </p:txBody>
      </p:sp>
      <p:sp>
        <p:nvSpPr>
          <p:cNvPr id="198664" name="文本框 198663"/>
          <p:cNvSpPr txBox="1"/>
          <p:nvPr/>
        </p:nvSpPr>
        <p:spPr>
          <a:xfrm>
            <a:off x="3060383" y="2868772"/>
            <a:ext cx="4895850" cy="89154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&lt;0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absorbed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negative power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supplied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power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)</a:t>
            </a:r>
          </a:p>
        </p:txBody>
      </p:sp>
      <p:sp>
        <p:nvSpPr>
          <p:cNvPr id="198676" name="文本框 198675"/>
          <p:cNvSpPr txBox="1"/>
          <p:nvPr/>
        </p:nvSpPr>
        <p:spPr>
          <a:xfrm>
            <a:off x="2626360" y="4435475"/>
            <a:ext cx="6378575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 </a:t>
            </a:r>
            <a:r>
              <a:rPr lang="en-US" altLang="zh-CN" sz="2800" b="1" dirty="0">
                <a:latin typeface="Times New Roman" panose="02020603050405020304" pitchFamily="18" charset="0"/>
              </a:rPr>
              <a:t>=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ui</a:t>
            </a:r>
            <a:r>
              <a:rPr lang="en-US" altLang="zh-CN" sz="2400" b="1" dirty="0">
                <a:latin typeface="Times New Roman" panose="02020603050405020304" pitchFamily="18" charset="0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implies element is released power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98677" name="文本框 198676"/>
          <p:cNvSpPr txBox="1"/>
          <p:nvPr/>
        </p:nvSpPr>
        <p:spPr>
          <a:xfrm>
            <a:off x="2770505" y="4957604"/>
            <a:ext cx="5616575" cy="89154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&gt;0</a:t>
            </a:r>
            <a:r>
              <a:rPr lang="en-US" altLang="zh-CN" sz="2400" b="1" dirty="0">
                <a:latin typeface="Times New Roman" panose="02020603050405020304" pitchFamily="18" charset="0"/>
              </a:rPr>
              <a:t> 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released positive power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suppli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ed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power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)</a:t>
            </a:r>
          </a:p>
        </p:txBody>
      </p:sp>
      <p:sp>
        <p:nvSpPr>
          <p:cNvPr id="198678" name="文本框 198677"/>
          <p:cNvSpPr txBox="1"/>
          <p:nvPr/>
        </p:nvSpPr>
        <p:spPr>
          <a:xfrm>
            <a:off x="3143250" y="5732622"/>
            <a:ext cx="4813300" cy="89154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P</a:t>
            </a:r>
            <a:r>
              <a:rPr lang="en-US" altLang="zh-CN" sz="2800" b="1" dirty="0">
                <a:latin typeface="Times New Roman" panose="02020603050405020304" pitchFamily="18" charset="0"/>
              </a:rPr>
              <a:t>&lt;0  </a:t>
            </a: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released  negative power</a:t>
            </a:r>
            <a:r>
              <a:rPr lang="zh-CN" altLang="en-US" sz="2400" b="1" dirty="0">
                <a:latin typeface="Times New Roman" panose="02020603050405020304" pitchFamily="18" charset="0"/>
              </a:rPr>
              <a:t>            </a:t>
            </a:r>
            <a:r>
              <a:rPr lang="en-US" altLang="zh-CN" sz="2400" b="1" dirty="0">
                <a:latin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absorbed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power</a:t>
            </a:r>
            <a:r>
              <a:rPr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98690" name="文本框 198689"/>
          <p:cNvSpPr txBox="1"/>
          <p:nvPr/>
        </p:nvSpPr>
        <p:spPr>
          <a:xfrm>
            <a:off x="1711325" y="3843338"/>
            <a:ext cx="7226935" cy="52197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,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R</a:t>
            </a:r>
            <a:r>
              <a:rPr lang="zh-CN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eference direction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non</a:t>
            </a:r>
            <a:r>
              <a:rPr lang="en-US" sz="2800" b="1" dirty="0">
                <a:latin typeface="Times New Roman" panose="02020603050405020304" pitchFamily="18" charset="0"/>
                <a:sym typeface="+mn-ea"/>
              </a:rPr>
              <a:t>associated</a:t>
            </a:r>
            <a:endParaRPr lang="zh-CN" altLang="zh-CN" sz="28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grpSp>
        <p:nvGrpSpPr>
          <p:cNvPr id="198711" name="组合 198710"/>
          <p:cNvGrpSpPr/>
          <p:nvPr/>
        </p:nvGrpSpPr>
        <p:grpSpPr>
          <a:xfrm>
            <a:off x="755650" y="4221163"/>
            <a:ext cx="1798638" cy="2308225"/>
            <a:chOff x="476" y="2659"/>
            <a:chExt cx="1133" cy="1454"/>
          </a:xfrm>
        </p:grpSpPr>
        <p:sp>
          <p:nvSpPr>
            <p:cNvPr id="56340" name="文本框 198699"/>
            <p:cNvSpPr txBox="1"/>
            <p:nvPr/>
          </p:nvSpPr>
          <p:spPr>
            <a:xfrm>
              <a:off x="1202" y="3748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56341" name="文本框 198701"/>
            <p:cNvSpPr txBox="1"/>
            <p:nvPr/>
          </p:nvSpPr>
          <p:spPr>
            <a:xfrm>
              <a:off x="1202" y="2659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56342" name="矩形 198702"/>
            <p:cNvSpPr/>
            <p:nvPr/>
          </p:nvSpPr>
          <p:spPr>
            <a:xfrm>
              <a:off x="839" y="3158"/>
              <a:ext cx="363" cy="408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6343" name="下箭头 198703"/>
            <p:cNvSpPr/>
            <p:nvPr/>
          </p:nvSpPr>
          <p:spPr>
            <a:xfrm>
              <a:off x="612" y="2886"/>
              <a:ext cx="91" cy="680"/>
            </a:xfrm>
            <a:prstGeom prst="downArrow">
              <a:avLst>
                <a:gd name="adj1" fmla="val 50000"/>
                <a:gd name="adj2" fmla="val 186467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6344" name="直接连接符 198704"/>
            <p:cNvSpPr/>
            <p:nvPr/>
          </p:nvSpPr>
          <p:spPr>
            <a:xfrm>
              <a:off x="1020" y="2750"/>
              <a:ext cx="0" cy="127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56345" name="文本框 198705"/>
            <p:cNvSpPr txBox="1"/>
            <p:nvPr/>
          </p:nvSpPr>
          <p:spPr>
            <a:xfrm>
              <a:off x="476" y="3566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56346" name="文本框 198707"/>
            <p:cNvSpPr txBox="1"/>
            <p:nvPr/>
          </p:nvSpPr>
          <p:spPr>
            <a:xfrm>
              <a:off x="1247" y="3203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98710" name="组合 198709"/>
          <p:cNvGrpSpPr/>
          <p:nvPr/>
        </p:nvGrpSpPr>
        <p:grpSpPr>
          <a:xfrm>
            <a:off x="755650" y="1628775"/>
            <a:ext cx="1870075" cy="2019300"/>
            <a:chOff x="476" y="1026"/>
            <a:chExt cx="1178" cy="1272"/>
          </a:xfrm>
        </p:grpSpPr>
        <p:sp>
          <p:nvSpPr>
            <p:cNvPr id="56333" name="矩形 198694"/>
            <p:cNvSpPr/>
            <p:nvPr/>
          </p:nvSpPr>
          <p:spPr>
            <a:xfrm>
              <a:off x="839" y="1434"/>
              <a:ext cx="363" cy="408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6334" name="直接连接符 198695"/>
            <p:cNvSpPr/>
            <p:nvPr/>
          </p:nvSpPr>
          <p:spPr>
            <a:xfrm>
              <a:off x="1020" y="1026"/>
              <a:ext cx="0" cy="127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56335" name="下箭头 198697"/>
            <p:cNvSpPr/>
            <p:nvPr/>
          </p:nvSpPr>
          <p:spPr>
            <a:xfrm>
              <a:off x="612" y="1162"/>
              <a:ext cx="91" cy="680"/>
            </a:xfrm>
            <a:prstGeom prst="downArrow">
              <a:avLst>
                <a:gd name="adj1" fmla="val 50000"/>
                <a:gd name="adj2" fmla="val 186467"/>
              </a:avLst>
            </a:prstGeom>
            <a:solidFill>
              <a:schemeClr val="tx1"/>
            </a:solidFill>
            <a:ln w="381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6336" name="文本框 198698"/>
            <p:cNvSpPr txBox="1"/>
            <p:nvPr/>
          </p:nvSpPr>
          <p:spPr>
            <a:xfrm>
              <a:off x="1247" y="1071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56337" name="文本框 198700"/>
            <p:cNvSpPr txBox="1"/>
            <p:nvPr/>
          </p:nvSpPr>
          <p:spPr>
            <a:xfrm>
              <a:off x="1247" y="1933"/>
              <a:ext cx="363" cy="365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56338" name="文本框 198706"/>
            <p:cNvSpPr txBox="1"/>
            <p:nvPr/>
          </p:nvSpPr>
          <p:spPr>
            <a:xfrm>
              <a:off x="476" y="1888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6339" name="文本框 198708"/>
            <p:cNvSpPr txBox="1"/>
            <p:nvPr/>
          </p:nvSpPr>
          <p:spPr>
            <a:xfrm>
              <a:off x="1292" y="1480"/>
              <a:ext cx="362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98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19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 bldLvl="0" animBg="1"/>
      <p:bldP spid="198661" grpId="0"/>
      <p:bldP spid="198662" grpId="0"/>
      <p:bldP spid="198663" grpId="0"/>
      <p:bldP spid="198664" grpId="0"/>
      <p:bldP spid="198676" grpId="0"/>
      <p:bldP spid="198677" grpId="0"/>
      <p:bldP spid="198678" grpId="0"/>
      <p:bldP spid="1986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000" y="84455"/>
            <a:ext cx="7772400" cy="1143000"/>
          </a:xfrm>
        </p:spPr>
        <p:txBody>
          <a:bodyPr/>
          <a:lstStyle/>
          <a:p>
            <a:r>
              <a:rPr lang="zh-CN" altLang="en-US" sz="4000" b="1" dirty="0">
                <a:solidFill>
                  <a:schemeClr val="tx1"/>
                </a:solidFill>
                <a:sym typeface="+mn-ea"/>
              </a:rPr>
              <a:t>Pre class instructions</a:t>
            </a:r>
            <a:endParaRPr lang="zh-CN" altLang="en-US" sz="40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0050" y="1556792"/>
            <a:ext cx="8343900" cy="3969107"/>
          </a:xfrm>
        </p:spPr>
        <p:txBody>
          <a:bodyPr/>
          <a:lstStyle/>
          <a:p>
            <a:pPr algn="just"/>
            <a:r>
              <a:rPr lang="en-US" altLang="zh-CN" sz="2800" b="1" dirty="0">
                <a:sym typeface="+mn-ea"/>
              </a:rPr>
              <a:t>E</a:t>
            </a:r>
            <a:r>
              <a:rPr lang="zh-CN" altLang="en-US" sz="2800" b="1" dirty="0">
                <a:sym typeface="+mn-ea"/>
              </a:rPr>
              <a:t>xperiment：</a:t>
            </a:r>
            <a:r>
              <a:rPr lang="en-US" altLang="zh-CN" sz="2800" b="1" dirty="0">
                <a:sym typeface="+mn-ea"/>
              </a:rPr>
              <a:t>10%</a:t>
            </a:r>
            <a:r>
              <a:rPr lang="zh-CN" altLang="en-US" sz="2800" b="1" dirty="0">
                <a:sym typeface="+mn-ea"/>
              </a:rPr>
              <a:t>；</a:t>
            </a:r>
          </a:p>
          <a:p>
            <a:pPr algn="just"/>
            <a:r>
              <a:rPr lang="en-US" altLang="zh-CN" sz="2800" b="1" dirty="0">
                <a:sym typeface="+mn-ea"/>
              </a:rPr>
              <a:t>M</a:t>
            </a:r>
            <a:r>
              <a:rPr lang="zh-CN" altLang="en-US" sz="2800" b="1" dirty="0">
                <a:sym typeface="+mn-ea"/>
              </a:rPr>
              <a:t>aterials：</a:t>
            </a:r>
            <a:r>
              <a:rPr lang="en-US" altLang="zh-CN" sz="2800" b="1" dirty="0">
                <a:sym typeface="+mn-ea"/>
              </a:rPr>
              <a:t>《</a:t>
            </a:r>
            <a:r>
              <a:rPr lang="zh-CN" altLang="en-US" sz="2800" b="1" dirty="0">
                <a:sym typeface="Wingdings" panose="05000000000000000000" pitchFamily="2" charset="2"/>
              </a:rPr>
              <a:t>电路原理</a:t>
            </a:r>
            <a:r>
              <a:rPr lang="en-US" altLang="zh-CN" sz="2800" b="1" dirty="0">
                <a:sym typeface="Wingdings" panose="05000000000000000000" pitchFamily="2" charset="2"/>
              </a:rPr>
              <a:t>》</a:t>
            </a:r>
            <a:r>
              <a:rPr lang="zh-CN" altLang="en-US" sz="2800" b="1" dirty="0">
                <a:sym typeface="Wingdings" panose="05000000000000000000" pitchFamily="2" charset="2"/>
              </a:rPr>
              <a:t>，清华大学</a:t>
            </a:r>
            <a:r>
              <a:rPr lang="zh-CN" altLang="en-US" sz="2800" b="1" dirty="0">
                <a:sym typeface="+mn-ea"/>
              </a:rPr>
              <a:t>出版社；</a:t>
            </a:r>
            <a:endParaRPr lang="zh-CN" altLang="en-US" sz="2800" b="1" dirty="0"/>
          </a:p>
          <a:p>
            <a:pPr algn="just"/>
            <a:r>
              <a:rPr lang="zh-CN" altLang="en-US" sz="2800" b="1" dirty="0">
                <a:sym typeface="+mn-ea"/>
              </a:rPr>
              <a:t>Reference materials：</a:t>
            </a:r>
            <a:endParaRPr lang="zh-CN" altLang="en-US" sz="2800" b="1" dirty="0"/>
          </a:p>
          <a:p>
            <a:pPr lvl="1" algn="just">
              <a:buNone/>
            </a:pPr>
            <a:r>
              <a:rPr lang="en-US" altLang="zh-CN" sz="2400" b="1" dirty="0">
                <a:sym typeface="Wingdings" panose="05000000000000000000" pitchFamily="2" charset="2"/>
              </a:rPr>
              <a:t>1《</a:t>
            </a:r>
            <a:r>
              <a:rPr lang="zh-CN" altLang="en-US" sz="2400" b="1" dirty="0">
                <a:sym typeface="+mn-ea"/>
              </a:rPr>
              <a:t>电路</a:t>
            </a:r>
            <a:r>
              <a:rPr lang="en-US" altLang="zh-CN" sz="2400" b="1" dirty="0">
                <a:sym typeface="+mn-ea"/>
              </a:rPr>
              <a:t>》</a:t>
            </a:r>
            <a:r>
              <a:rPr lang="zh-CN" altLang="en-US" sz="2400" b="1" dirty="0">
                <a:sym typeface="+mn-ea"/>
              </a:rPr>
              <a:t>，邱关源主编，高教出版社</a:t>
            </a:r>
            <a:endParaRPr lang="zh-CN" altLang="en-US" sz="2400" b="1" dirty="0">
              <a:sym typeface="Wingdings" panose="05000000000000000000" pitchFamily="2" charset="2"/>
            </a:endParaRPr>
          </a:p>
          <a:p>
            <a:pPr lvl="1" algn="just">
              <a:buNone/>
            </a:pPr>
            <a:r>
              <a:rPr lang="en-US" altLang="zh-CN" sz="2400" b="1" dirty="0">
                <a:sym typeface="Wingdings" panose="05000000000000000000" pitchFamily="2" charset="2"/>
              </a:rPr>
              <a:t>2《Electric Circuits》,James W. Nilsson,</a:t>
            </a:r>
            <a:r>
              <a:rPr lang="zh-CN" altLang="en-US" sz="2400" b="1" dirty="0">
                <a:sym typeface="+mn-ea"/>
              </a:rPr>
              <a:t>电子工业出版社</a:t>
            </a:r>
            <a:endParaRPr lang="zh-CN" altLang="en-US" sz="2400" b="1" dirty="0">
              <a:sym typeface="Wingdings" panose="05000000000000000000" pitchFamily="2" charset="2"/>
            </a:endParaRPr>
          </a:p>
          <a:p>
            <a:pPr lvl="1" algn="just">
              <a:buNone/>
            </a:pPr>
            <a:r>
              <a:rPr lang="en-US" altLang="zh-CN" sz="2400" b="1" dirty="0">
                <a:sym typeface="Wingdings" panose="05000000000000000000" pitchFamily="2" charset="2"/>
              </a:rPr>
              <a:t>3《</a:t>
            </a:r>
            <a:r>
              <a:rPr lang="en-US" altLang="zh-CN" sz="2400" b="1" dirty="0">
                <a:sym typeface="+mn-ea"/>
              </a:rPr>
              <a:t>Fundamentals of Electric Circuits</a:t>
            </a:r>
            <a:r>
              <a:rPr lang="en-US" altLang="zh-CN" sz="2400" b="1" dirty="0">
                <a:sym typeface="Wingdings" panose="05000000000000000000" pitchFamily="2" charset="2"/>
              </a:rPr>
              <a:t>》,Charles K. Alexander,</a:t>
            </a:r>
            <a:r>
              <a:rPr lang="zh-CN" altLang="en-US" sz="2400" b="1" dirty="0">
                <a:sym typeface="Wingdings" panose="05000000000000000000" pitchFamily="2" charset="2"/>
              </a:rPr>
              <a:t>机械工业</a:t>
            </a:r>
            <a:r>
              <a:rPr lang="zh-CN" altLang="en-US" sz="2400" b="1" dirty="0">
                <a:sym typeface="+mn-ea"/>
              </a:rPr>
              <a:t>出版社</a:t>
            </a:r>
            <a:endParaRPr lang="zh-CN" altLang="en-US" sz="2400" b="1" dirty="0"/>
          </a:p>
          <a:p>
            <a:pPr algn="just"/>
            <a:r>
              <a:rPr lang="en-US" sz="2800" b="1" dirty="0">
                <a:sym typeface="+mn-ea"/>
              </a:rPr>
              <a:t>CAA</a:t>
            </a:r>
            <a:r>
              <a:rPr lang="zh-CN" altLang="en-US" sz="2800" b="1" dirty="0">
                <a:sym typeface="+mn-ea"/>
              </a:rPr>
              <a:t>：</a:t>
            </a:r>
            <a:r>
              <a:rPr lang="en-US" altLang="zh-CN" sz="2800" b="1" dirty="0" err="1">
                <a:sym typeface="+mn-ea"/>
              </a:rPr>
              <a:t>Pspice,</a:t>
            </a:r>
            <a:r>
              <a:rPr lang="en-US" altLang="zh-CN" sz="2800" b="1" i="1" u="sng" dirty="0" err="1">
                <a:sym typeface="+mn-ea"/>
              </a:rPr>
              <a:t>Multisim</a:t>
            </a:r>
            <a:r>
              <a:rPr lang="en-US" altLang="zh-CN" sz="2800" b="1" dirty="0" err="1">
                <a:sym typeface="+mn-ea"/>
              </a:rPr>
              <a:t>,Tina</a:t>
            </a:r>
            <a:r>
              <a:rPr lang="en-US" altLang="zh-CN" sz="2800" b="1" dirty="0">
                <a:sym typeface="+mn-ea"/>
              </a:rPr>
              <a:t> </a:t>
            </a:r>
            <a:r>
              <a:rPr lang="en-US" altLang="zh-CN" sz="2800" b="1" dirty="0" err="1">
                <a:sym typeface="+mn-ea"/>
              </a:rPr>
              <a:t>Pro,Cadence,Matlab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文本框 195587"/>
          <p:cNvSpPr txBox="1"/>
          <p:nvPr/>
        </p:nvSpPr>
        <p:spPr>
          <a:xfrm>
            <a:off x="106680" y="71755"/>
            <a:ext cx="1874520" cy="521970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</a:t>
            </a:r>
          </a:p>
        </p:txBody>
      </p:sp>
      <p:sp>
        <p:nvSpPr>
          <p:cNvPr id="195635" name="文本框 195634"/>
          <p:cNvSpPr txBox="1"/>
          <p:nvPr/>
        </p:nvSpPr>
        <p:spPr>
          <a:xfrm>
            <a:off x="5724525" y="404813"/>
            <a:ext cx="3168650" cy="3415030"/>
          </a:xfrm>
          <a:prstGeom prst="rect">
            <a:avLst/>
          </a:prstGeom>
          <a:noFill/>
          <a:ln w="381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Find the power absorbed or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supplied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to a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ll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circuit element：</a:t>
            </a: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=1V,   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 -3V,</a:t>
            </a: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=8V,   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 -4V,</a:t>
            </a: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5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=7V,   U</a:t>
            </a:r>
            <a:r>
              <a:rPr lang="en-US" altLang="zh-CN" sz="1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6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 -3V</a:t>
            </a: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=2A,    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=1A,  </a:t>
            </a:r>
          </a:p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 -1A  </a:t>
            </a:r>
            <a:endParaRPr lang="en-US" altLang="zh-CN" sz="2400" b="1" baseline="26000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95637" name="文本框 195636"/>
          <p:cNvSpPr txBox="1"/>
          <p:nvPr/>
        </p:nvSpPr>
        <p:spPr>
          <a:xfrm>
            <a:off x="106680" y="4318000"/>
            <a:ext cx="1659255" cy="521970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answer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</a:p>
        </p:txBody>
      </p:sp>
      <p:sp>
        <p:nvSpPr>
          <p:cNvPr id="195647" name="文本框 195646"/>
          <p:cNvSpPr txBox="1"/>
          <p:nvPr/>
        </p:nvSpPr>
        <p:spPr>
          <a:xfrm>
            <a:off x="77470" y="6256020"/>
            <a:ext cx="1183640" cy="521970"/>
          </a:xfrm>
          <a:prstGeom prst="rect">
            <a:avLst/>
          </a:prstGeom>
          <a:solidFill>
            <a:srgbClr val="993366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note: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95648" name="文本框 195647"/>
          <p:cNvSpPr txBox="1"/>
          <p:nvPr/>
        </p:nvSpPr>
        <p:spPr>
          <a:xfrm>
            <a:off x="1333500" y="6285865"/>
            <a:ext cx="7745730" cy="460375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In a complete circuit，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supplied power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absorbed power</a:t>
            </a:r>
          </a:p>
        </p:txBody>
      </p:sp>
      <p:grpSp>
        <p:nvGrpSpPr>
          <p:cNvPr id="195660" name="组合 195659"/>
          <p:cNvGrpSpPr/>
          <p:nvPr/>
        </p:nvGrpSpPr>
        <p:grpSpPr>
          <a:xfrm>
            <a:off x="539750" y="547370"/>
            <a:ext cx="4895850" cy="3914775"/>
            <a:chOff x="340" y="164"/>
            <a:chExt cx="3084" cy="2466"/>
          </a:xfrm>
        </p:grpSpPr>
        <p:grpSp>
          <p:nvGrpSpPr>
            <p:cNvPr id="57360" name="组合 195644"/>
            <p:cNvGrpSpPr/>
            <p:nvPr/>
          </p:nvGrpSpPr>
          <p:grpSpPr>
            <a:xfrm>
              <a:off x="340" y="164"/>
              <a:ext cx="3084" cy="2466"/>
              <a:chOff x="612" y="300"/>
              <a:chExt cx="3084" cy="2466"/>
            </a:xfrm>
          </p:grpSpPr>
          <p:sp>
            <p:nvSpPr>
              <p:cNvPr id="57362" name="直接连接符 195602"/>
              <p:cNvSpPr/>
              <p:nvPr/>
            </p:nvSpPr>
            <p:spPr>
              <a:xfrm>
                <a:off x="3334" y="709"/>
                <a:ext cx="0" cy="1633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63" name="矩形 195597"/>
              <p:cNvSpPr/>
              <p:nvPr/>
            </p:nvSpPr>
            <p:spPr>
              <a:xfrm>
                <a:off x="3198" y="1208"/>
                <a:ext cx="272" cy="453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5</a:t>
                </a:r>
              </a:p>
            </p:txBody>
          </p:sp>
          <p:sp>
            <p:nvSpPr>
              <p:cNvPr id="57364" name="直接连接符 195601"/>
              <p:cNvSpPr/>
              <p:nvPr/>
            </p:nvSpPr>
            <p:spPr>
              <a:xfrm>
                <a:off x="1021" y="709"/>
                <a:ext cx="2313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65" name="直接连接符 195603"/>
              <p:cNvSpPr/>
              <p:nvPr/>
            </p:nvSpPr>
            <p:spPr>
              <a:xfrm>
                <a:off x="1021" y="2342"/>
                <a:ext cx="2313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66" name="直接连接符 195604"/>
              <p:cNvSpPr/>
              <p:nvPr/>
            </p:nvSpPr>
            <p:spPr>
              <a:xfrm>
                <a:off x="1021" y="709"/>
                <a:ext cx="0" cy="1633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67" name="直接连接符 195605"/>
              <p:cNvSpPr/>
              <p:nvPr/>
            </p:nvSpPr>
            <p:spPr>
              <a:xfrm>
                <a:off x="2155" y="709"/>
                <a:ext cx="0" cy="1633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7368" name="下箭头 195606"/>
              <p:cNvSpPr/>
              <p:nvPr/>
            </p:nvSpPr>
            <p:spPr>
              <a:xfrm>
                <a:off x="907" y="737"/>
                <a:ext cx="45" cy="363"/>
              </a:xfrm>
              <a:prstGeom prst="downArrow">
                <a:avLst>
                  <a:gd name="adj1" fmla="val 50000"/>
                  <a:gd name="adj2" fmla="val 201293"/>
                </a:avLst>
              </a:prstGeom>
              <a:solidFill>
                <a:schemeClr val="tx1"/>
              </a:solidFill>
              <a:ln w="38100" cap="sq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7369" name="下箭头 195607"/>
              <p:cNvSpPr/>
              <p:nvPr/>
            </p:nvSpPr>
            <p:spPr>
              <a:xfrm>
                <a:off x="3379" y="1752"/>
                <a:ext cx="45" cy="363"/>
              </a:xfrm>
              <a:prstGeom prst="downArrow">
                <a:avLst>
                  <a:gd name="adj1" fmla="val 50000"/>
                  <a:gd name="adj2" fmla="val 201293"/>
                </a:avLst>
              </a:prstGeom>
              <a:solidFill>
                <a:schemeClr val="tx1"/>
              </a:solidFill>
              <a:ln w="38100" cap="sq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7370" name="矩形 195599"/>
              <p:cNvSpPr/>
              <p:nvPr/>
            </p:nvSpPr>
            <p:spPr>
              <a:xfrm>
                <a:off x="2472" y="573"/>
                <a:ext cx="544" cy="272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6</a:t>
                </a:r>
              </a:p>
            </p:txBody>
          </p:sp>
          <p:sp>
            <p:nvSpPr>
              <p:cNvPr id="57371" name="矩形 195596"/>
              <p:cNvSpPr/>
              <p:nvPr/>
            </p:nvSpPr>
            <p:spPr>
              <a:xfrm>
                <a:off x="2019" y="1208"/>
                <a:ext cx="272" cy="453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4</a:t>
                </a:r>
              </a:p>
            </p:txBody>
          </p:sp>
          <p:sp>
            <p:nvSpPr>
              <p:cNvPr id="57372" name="矩形 195598"/>
              <p:cNvSpPr/>
              <p:nvPr/>
            </p:nvSpPr>
            <p:spPr>
              <a:xfrm>
                <a:off x="1293" y="573"/>
                <a:ext cx="499" cy="272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</a:t>
                </a:r>
              </a:p>
            </p:txBody>
          </p:sp>
          <p:sp>
            <p:nvSpPr>
              <p:cNvPr id="57373" name="矩形 195592"/>
              <p:cNvSpPr/>
              <p:nvPr/>
            </p:nvSpPr>
            <p:spPr>
              <a:xfrm>
                <a:off x="885" y="1208"/>
                <a:ext cx="272" cy="453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2</a:t>
                </a:r>
              </a:p>
            </p:txBody>
          </p:sp>
          <p:sp>
            <p:nvSpPr>
              <p:cNvPr id="57374" name="矩形 195600"/>
              <p:cNvSpPr/>
              <p:nvPr/>
            </p:nvSpPr>
            <p:spPr>
              <a:xfrm>
                <a:off x="1293" y="2205"/>
                <a:ext cx="544" cy="273"/>
              </a:xfrm>
              <a:prstGeom prst="rect">
                <a:avLst/>
              </a:prstGeom>
              <a:solidFill>
                <a:srgbClr val="FFCC00"/>
              </a:solidFill>
              <a:ln w="38100">
                <a:noFill/>
              </a:ln>
            </p:spPr>
            <p:txBody>
              <a:bodyPr wrap="none" anchor="ctr"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090903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3</a:t>
                </a:r>
              </a:p>
            </p:txBody>
          </p:sp>
          <p:sp>
            <p:nvSpPr>
              <p:cNvPr id="57375" name="上箭头 195608"/>
              <p:cNvSpPr/>
              <p:nvPr/>
            </p:nvSpPr>
            <p:spPr>
              <a:xfrm>
                <a:off x="2200" y="1752"/>
                <a:ext cx="91" cy="408"/>
              </a:xfrm>
              <a:prstGeom prst="upArrow">
                <a:avLst>
                  <a:gd name="adj1" fmla="val 50000"/>
                  <a:gd name="adj2" fmla="val 111880"/>
                </a:avLst>
              </a:prstGeom>
              <a:solidFill>
                <a:schemeClr val="tx1"/>
              </a:solidFill>
              <a:ln w="381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7376" name="文本框 195609"/>
              <p:cNvSpPr txBox="1"/>
              <p:nvPr/>
            </p:nvSpPr>
            <p:spPr>
              <a:xfrm>
                <a:off x="2200" y="1843"/>
                <a:ext cx="362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2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77" name="文本框 195610"/>
              <p:cNvSpPr txBox="1"/>
              <p:nvPr/>
            </p:nvSpPr>
            <p:spPr>
              <a:xfrm>
                <a:off x="3425" y="1843"/>
                <a:ext cx="271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3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78" name="文本框 195612"/>
              <p:cNvSpPr txBox="1"/>
              <p:nvPr/>
            </p:nvSpPr>
            <p:spPr>
              <a:xfrm>
                <a:off x="612" y="754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79" name="文本框 195613"/>
              <p:cNvSpPr txBox="1"/>
              <p:nvPr/>
            </p:nvSpPr>
            <p:spPr>
              <a:xfrm>
                <a:off x="1746" y="1707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0" name="文本框 195615"/>
              <p:cNvSpPr txBox="1"/>
              <p:nvPr/>
            </p:nvSpPr>
            <p:spPr>
              <a:xfrm>
                <a:off x="930" y="2433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1" name="文本框 195616"/>
              <p:cNvSpPr txBox="1"/>
              <p:nvPr/>
            </p:nvSpPr>
            <p:spPr>
              <a:xfrm>
                <a:off x="1111" y="936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2" name="文本框 195617"/>
              <p:cNvSpPr txBox="1"/>
              <p:nvPr/>
            </p:nvSpPr>
            <p:spPr>
              <a:xfrm>
                <a:off x="930" y="346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3" name="文本框 195618"/>
              <p:cNvSpPr txBox="1"/>
              <p:nvPr/>
            </p:nvSpPr>
            <p:spPr>
              <a:xfrm>
                <a:off x="2155" y="391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4" name="文本框 195619"/>
              <p:cNvSpPr txBox="1"/>
              <p:nvPr/>
            </p:nvSpPr>
            <p:spPr>
              <a:xfrm>
                <a:off x="2880" y="981"/>
                <a:ext cx="317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57385" name="文本框 195622"/>
              <p:cNvSpPr txBox="1"/>
              <p:nvPr/>
            </p:nvSpPr>
            <p:spPr>
              <a:xfrm>
                <a:off x="1111" y="1616"/>
                <a:ext cx="318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－</a:t>
                </a:r>
              </a:p>
            </p:txBody>
          </p:sp>
          <p:sp>
            <p:nvSpPr>
              <p:cNvPr id="57386" name="文本框 195623"/>
              <p:cNvSpPr txBox="1"/>
              <p:nvPr/>
            </p:nvSpPr>
            <p:spPr>
              <a:xfrm>
                <a:off x="1837" y="2342"/>
                <a:ext cx="318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－</a:t>
                </a:r>
              </a:p>
            </p:txBody>
          </p:sp>
          <p:sp>
            <p:nvSpPr>
              <p:cNvPr id="57387" name="文本框 195624"/>
              <p:cNvSpPr txBox="1"/>
              <p:nvPr/>
            </p:nvSpPr>
            <p:spPr>
              <a:xfrm>
                <a:off x="3062" y="301"/>
                <a:ext cx="318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－</a:t>
                </a:r>
              </a:p>
            </p:txBody>
          </p:sp>
          <p:sp>
            <p:nvSpPr>
              <p:cNvPr id="57388" name="文本框 195625"/>
              <p:cNvSpPr txBox="1"/>
              <p:nvPr/>
            </p:nvSpPr>
            <p:spPr>
              <a:xfrm>
                <a:off x="2880" y="1571"/>
                <a:ext cx="318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－</a:t>
                </a:r>
              </a:p>
            </p:txBody>
          </p:sp>
          <p:sp>
            <p:nvSpPr>
              <p:cNvPr id="57389" name="文本框 195626"/>
              <p:cNvSpPr txBox="1"/>
              <p:nvPr/>
            </p:nvSpPr>
            <p:spPr>
              <a:xfrm>
                <a:off x="1746" y="890"/>
                <a:ext cx="318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zh-CN" altLang="en-US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－</a:t>
                </a:r>
              </a:p>
            </p:txBody>
          </p:sp>
          <p:sp>
            <p:nvSpPr>
              <p:cNvPr id="57390" name="文本框 195627"/>
              <p:cNvSpPr txBox="1"/>
              <p:nvPr/>
            </p:nvSpPr>
            <p:spPr>
              <a:xfrm>
                <a:off x="2563" y="301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6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91" name="文本框 195628"/>
              <p:cNvSpPr txBox="1"/>
              <p:nvPr/>
            </p:nvSpPr>
            <p:spPr>
              <a:xfrm>
                <a:off x="2835" y="1344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5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92" name="文本框 195629"/>
              <p:cNvSpPr txBox="1"/>
              <p:nvPr/>
            </p:nvSpPr>
            <p:spPr>
              <a:xfrm>
                <a:off x="1701" y="1299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4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93" name="文本框 195630"/>
              <p:cNvSpPr txBox="1"/>
              <p:nvPr/>
            </p:nvSpPr>
            <p:spPr>
              <a:xfrm>
                <a:off x="1384" y="2478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3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94" name="文本框 195631"/>
              <p:cNvSpPr txBox="1"/>
              <p:nvPr/>
            </p:nvSpPr>
            <p:spPr>
              <a:xfrm>
                <a:off x="1111" y="1299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2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7395" name="文本框 195632"/>
              <p:cNvSpPr txBox="1"/>
              <p:nvPr/>
            </p:nvSpPr>
            <p:spPr>
              <a:xfrm>
                <a:off x="1338" y="300"/>
                <a:ext cx="363" cy="28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57361" name="矩形 195658"/>
            <p:cNvSpPr/>
            <p:nvPr/>
          </p:nvSpPr>
          <p:spPr>
            <a:xfrm>
              <a:off x="1474" y="210"/>
              <a:ext cx="3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－</a:t>
              </a:r>
            </a:p>
          </p:txBody>
        </p:sp>
      </p:grpSp>
      <p:sp>
        <p:nvSpPr>
          <p:cNvPr id="2" name="矩形 2"/>
          <p:cNvSpPr/>
          <p:nvPr/>
        </p:nvSpPr>
        <p:spPr>
          <a:xfrm>
            <a:off x="4430395" y="4719955"/>
            <a:ext cx="441499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4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=(-4)×1=-4W(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ed)</a:t>
            </a:r>
          </a:p>
        </p:txBody>
      </p:sp>
      <p:sp>
        <p:nvSpPr>
          <p:cNvPr id="3" name="矩形 2"/>
          <p:cNvSpPr/>
          <p:nvPr/>
        </p:nvSpPr>
        <p:spPr>
          <a:xfrm>
            <a:off x="4430395" y="5196205"/>
            <a:ext cx="4278735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5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5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=7×(-1)=-7W(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ed)</a:t>
            </a:r>
          </a:p>
        </p:txBody>
      </p:sp>
      <p:sp>
        <p:nvSpPr>
          <p:cNvPr id="6" name="矩形 2"/>
          <p:cNvSpPr/>
          <p:nvPr/>
        </p:nvSpPr>
        <p:spPr>
          <a:xfrm>
            <a:off x="4451350" y="5656580"/>
            <a:ext cx="461073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6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6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=(-3)×(-1)=3W(absorbed)</a:t>
            </a:r>
          </a:p>
        </p:txBody>
      </p:sp>
      <p:sp>
        <p:nvSpPr>
          <p:cNvPr id="7" name="矩形 6"/>
          <p:cNvSpPr/>
          <p:nvPr/>
        </p:nvSpPr>
        <p:spPr>
          <a:xfrm>
            <a:off x="106680" y="5196205"/>
            <a:ext cx="4414991" cy="46166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=(-3)×2=-6W(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ed)</a:t>
            </a:r>
          </a:p>
        </p:txBody>
      </p:sp>
      <p:sp>
        <p:nvSpPr>
          <p:cNvPr id="8" name="矩形 7"/>
          <p:cNvSpPr/>
          <p:nvPr/>
        </p:nvSpPr>
        <p:spPr>
          <a:xfrm>
            <a:off x="149225" y="5656580"/>
            <a:ext cx="415353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=U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=8×2=16W(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absor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bed)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6680" y="4752340"/>
            <a:ext cx="3943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=U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dirty="0">
                <a:solidFill>
                  <a:schemeClr val="tx1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2=2W(supplied)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5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9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5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5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5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5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5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5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5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5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 bldLvl="0" animBg="1"/>
      <p:bldP spid="195635" grpId="0"/>
      <p:bldP spid="195637" grpId="0" bldLvl="0" animBg="1"/>
      <p:bldP spid="195647" grpId="0" bldLvl="0" animBg="1"/>
      <p:bldP spid="195648" grpId="0" bldLvl="0" animBg="1"/>
      <p:bldP spid="2" grpId="0"/>
      <p:bldP spid="3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199683"/>
          <p:cNvSpPr/>
          <p:nvPr/>
        </p:nvSpPr>
        <p:spPr>
          <a:xfrm>
            <a:off x="685800" y="28575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400" dirty="0"/>
              <a:t>                     </a:t>
            </a:r>
          </a:p>
        </p:txBody>
      </p:sp>
      <p:sp>
        <p:nvSpPr>
          <p:cNvPr id="199685" name="文本框 199684"/>
          <p:cNvSpPr txBox="1"/>
          <p:nvPr/>
        </p:nvSpPr>
        <p:spPr>
          <a:xfrm>
            <a:off x="1763713" y="979646"/>
            <a:ext cx="5722937" cy="52197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1.3.1  Resistor</a:t>
            </a:r>
          </a:p>
        </p:txBody>
      </p:sp>
      <p:sp>
        <p:nvSpPr>
          <p:cNvPr id="199686" name="文本框 199685"/>
          <p:cNvSpPr txBox="1"/>
          <p:nvPr/>
        </p:nvSpPr>
        <p:spPr>
          <a:xfrm>
            <a:off x="250825" y="4465638"/>
            <a:ext cx="6999605" cy="521970"/>
          </a:xfrm>
          <a:prstGeom prst="rect">
            <a:avLst/>
          </a:prstGeom>
          <a:solidFill>
            <a:srgbClr val="FF0000"/>
          </a:solidFill>
          <a:ln w="4445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2. </a:t>
            </a:r>
            <a:r>
              <a:rPr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Linear time-invariant resistance element</a:t>
            </a:r>
          </a:p>
        </p:txBody>
      </p:sp>
      <p:sp>
        <p:nvSpPr>
          <p:cNvPr id="199687" name="文本框 199686"/>
          <p:cNvSpPr txBox="1"/>
          <p:nvPr/>
        </p:nvSpPr>
        <p:spPr>
          <a:xfrm>
            <a:off x="335280" y="6066791"/>
            <a:ext cx="2232025" cy="46037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symbol</a:t>
            </a:r>
          </a:p>
        </p:txBody>
      </p:sp>
      <p:grpSp>
        <p:nvGrpSpPr>
          <p:cNvPr id="199732" name="组合 199731"/>
          <p:cNvGrpSpPr/>
          <p:nvPr/>
        </p:nvGrpSpPr>
        <p:grpSpPr>
          <a:xfrm>
            <a:off x="4089083" y="5543868"/>
            <a:ext cx="2590800" cy="981075"/>
            <a:chOff x="1751" y="3320"/>
            <a:chExt cx="1632" cy="618"/>
          </a:xfrm>
        </p:grpSpPr>
        <p:sp>
          <p:nvSpPr>
            <p:cNvPr id="58390" name="文本框 199689"/>
            <p:cNvSpPr txBox="1"/>
            <p:nvPr/>
          </p:nvSpPr>
          <p:spPr>
            <a:xfrm>
              <a:off x="2462" y="3320"/>
              <a:ext cx="265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</a:p>
          </p:txBody>
        </p:sp>
        <p:sp>
          <p:nvSpPr>
            <p:cNvPr id="58391" name="矩形 199703"/>
            <p:cNvSpPr/>
            <p:nvPr/>
          </p:nvSpPr>
          <p:spPr>
            <a:xfrm>
              <a:off x="2327" y="3702"/>
              <a:ext cx="480" cy="236"/>
            </a:xfrm>
            <a:prstGeom prst="rect">
              <a:avLst/>
            </a:prstGeom>
            <a:solidFill>
              <a:srgbClr val="FFCC00"/>
            </a:solidFill>
            <a:ln w="1270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8392" name="直接连接符 199704"/>
            <p:cNvSpPr/>
            <p:nvPr/>
          </p:nvSpPr>
          <p:spPr>
            <a:xfrm flipH="1" flipV="1">
              <a:off x="1751" y="3820"/>
              <a:ext cx="576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58393" name="直接连接符 199705"/>
            <p:cNvSpPr/>
            <p:nvPr/>
          </p:nvSpPr>
          <p:spPr>
            <a:xfrm>
              <a:off x="2807" y="3820"/>
              <a:ext cx="576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</p:grpSp>
      <p:sp>
        <p:nvSpPr>
          <p:cNvPr id="199715" name="文本框 199714"/>
          <p:cNvSpPr txBox="1"/>
          <p:nvPr/>
        </p:nvSpPr>
        <p:spPr>
          <a:xfrm>
            <a:off x="250825" y="1844675"/>
            <a:ext cx="1512888" cy="46037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resistor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199716" name="右箭头 199715"/>
          <p:cNvSpPr/>
          <p:nvPr/>
        </p:nvSpPr>
        <p:spPr>
          <a:xfrm>
            <a:off x="1979613" y="1989138"/>
            <a:ext cx="647700" cy="144462"/>
          </a:xfrm>
          <a:prstGeom prst="rightArrow">
            <a:avLst>
              <a:gd name="adj1" fmla="val 50000"/>
              <a:gd name="adj2" fmla="val 111880"/>
            </a:avLst>
          </a:prstGeom>
          <a:solidFill>
            <a:schemeClr val="tx1"/>
          </a:solidFill>
          <a:ln w="38100" cap="sq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99717" name="文本框 199716"/>
          <p:cNvSpPr txBox="1"/>
          <p:nvPr/>
        </p:nvSpPr>
        <p:spPr>
          <a:xfrm>
            <a:off x="2987675" y="1844675"/>
            <a:ext cx="4262120" cy="460375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Current limiting element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199718" name="对象 199717"/>
          <p:cNvGraphicFramePr/>
          <p:nvPr/>
        </p:nvGraphicFramePr>
        <p:xfrm>
          <a:off x="539433" y="3235325"/>
          <a:ext cx="20161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8485" imgH="148590" progId="Equation.3">
                  <p:embed/>
                </p:oleObj>
              </mc:Choice>
              <mc:Fallback>
                <p:oleObj r:id="rId2" imgW="578485" imgH="14859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9433" y="3235325"/>
                        <a:ext cx="2016125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9730" name="组合 199729"/>
          <p:cNvGrpSpPr/>
          <p:nvPr/>
        </p:nvGrpSpPr>
        <p:grpSpPr>
          <a:xfrm>
            <a:off x="6166485" y="2565400"/>
            <a:ext cx="2879725" cy="1800225"/>
            <a:chOff x="3742" y="1434"/>
            <a:chExt cx="1814" cy="1134"/>
          </a:xfrm>
        </p:grpSpPr>
        <p:sp>
          <p:nvSpPr>
            <p:cNvPr id="58384" name="文本框 199721"/>
            <p:cNvSpPr txBox="1"/>
            <p:nvPr/>
          </p:nvSpPr>
          <p:spPr>
            <a:xfrm>
              <a:off x="5239" y="2024"/>
              <a:ext cx="317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grpSp>
          <p:nvGrpSpPr>
            <p:cNvPr id="58385" name="组合 199727"/>
            <p:cNvGrpSpPr/>
            <p:nvPr/>
          </p:nvGrpSpPr>
          <p:grpSpPr>
            <a:xfrm>
              <a:off x="3742" y="1434"/>
              <a:ext cx="1542" cy="1134"/>
              <a:chOff x="3946" y="1026"/>
              <a:chExt cx="1542" cy="1134"/>
            </a:xfrm>
          </p:grpSpPr>
          <p:sp>
            <p:nvSpPr>
              <p:cNvPr id="58386" name="直接连接符 199718"/>
              <p:cNvSpPr/>
              <p:nvPr/>
            </p:nvSpPr>
            <p:spPr>
              <a:xfrm>
                <a:off x="3946" y="1797"/>
                <a:ext cx="1542" cy="0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58387" name="直接连接符 199719"/>
              <p:cNvSpPr/>
              <p:nvPr/>
            </p:nvSpPr>
            <p:spPr>
              <a:xfrm>
                <a:off x="4445" y="1162"/>
                <a:ext cx="23" cy="998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</p:spPr>
          </p:sp>
          <p:sp>
            <p:nvSpPr>
              <p:cNvPr id="58388" name="文本框 199720"/>
              <p:cNvSpPr txBox="1"/>
              <p:nvPr/>
            </p:nvSpPr>
            <p:spPr>
              <a:xfrm>
                <a:off x="4445" y="1026"/>
                <a:ext cx="317" cy="32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</a:t>
                </a:r>
              </a:p>
            </p:txBody>
          </p:sp>
          <p:sp>
            <p:nvSpPr>
              <p:cNvPr id="58389" name="任意多边形 199723"/>
              <p:cNvSpPr/>
              <p:nvPr/>
            </p:nvSpPr>
            <p:spPr>
              <a:xfrm>
                <a:off x="3991" y="1207"/>
                <a:ext cx="1043" cy="726"/>
              </a:xfrm>
              <a:custGeom>
                <a:avLst/>
                <a:gdLst/>
                <a:ahLst/>
                <a:cxnLst>
                  <a:cxn ang="0">
                    <a:pos x="0" y="726"/>
                  </a:cxn>
                  <a:cxn ang="0">
                    <a:pos x="454" y="590"/>
                  </a:cxn>
                  <a:cxn ang="0">
                    <a:pos x="1043" y="0"/>
                  </a:cxn>
                </a:cxnLst>
                <a:rect l="0" t="0" r="0" b="0"/>
                <a:pathLst>
                  <a:path w="1043" h="726">
                    <a:moveTo>
                      <a:pt x="0" y="726"/>
                    </a:moveTo>
                    <a:cubicBezTo>
                      <a:pt x="140" y="718"/>
                      <a:pt x="280" y="711"/>
                      <a:pt x="454" y="590"/>
                    </a:cubicBezTo>
                    <a:cubicBezTo>
                      <a:pt x="628" y="469"/>
                      <a:pt x="945" y="98"/>
                      <a:pt x="1043" y="0"/>
                    </a:cubicBezTo>
                  </a:path>
                </a:pathLst>
              </a:custGeom>
              <a:noFill/>
              <a:ln w="38100" cap="sq" cmpd="sng">
                <a:solidFill>
                  <a:srgbClr val="FF33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99726" name="矩形 199725"/>
          <p:cNvSpPr/>
          <p:nvPr/>
        </p:nvSpPr>
        <p:spPr>
          <a:xfrm>
            <a:off x="2411731" y="5088255"/>
            <a:ext cx="1233170" cy="583565"/>
          </a:xfrm>
          <a:prstGeom prst="rect">
            <a:avLst/>
          </a:prstGeom>
          <a:noFill/>
          <a:ln w="381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u </a:t>
            </a: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∝ </a:t>
            </a:r>
            <a:r>
              <a:rPr lang="en-US" altLang="zh-CN" b="1" i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</a:p>
        </p:txBody>
      </p:sp>
      <p:sp>
        <p:nvSpPr>
          <p:cNvPr id="199729" name="文本框 199728"/>
          <p:cNvSpPr txBox="1"/>
          <p:nvPr/>
        </p:nvSpPr>
        <p:spPr>
          <a:xfrm>
            <a:off x="179705" y="1052830"/>
            <a:ext cx="2188210" cy="52197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Definition</a:t>
            </a:r>
          </a:p>
        </p:txBody>
      </p:sp>
      <p:sp>
        <p:nvSpPr>
          <p:cNvPr id="199733" name="左右箭头标注 199732" descr="羊皮纸"/>
          <p:cNvSpPr/>
          <p:nvPr/>
        </p:nvSpPr>
        <p:spPr>
          <a:xfrm>
            <a:off x="2842895" y="2938145"/>
            <a:ext cx="2962275" cy="1180465"/>
          </a:xfrm>
          <a:prstGeom prst="leftRightArrowCallout">
            <a:avLst>
              <a:gd name="adj1" fmla="val 25000"/>
              <a:gd name="adj2" fmla="val 25000"/>
              <a:gd name="adj3" fmla="val 31695"/>
              <a:gd name="adj4" fmla="val 50000"/>
            </a:avLst>
          </a:prstGeom>
          <a:blipFill rotWithShape="1">
            <a:blip r:embed="rId4"/>
          </a:blipFill>
          <a:ln w="9525">
            <a:noFill/>
          </a:ln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18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voltage-</a:t>
            </a:r>
            <a:r>
              <a:rPr lang="en-US" sz="18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sz="18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urrent </a:t>
            </a: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18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characteristic</a:t>
            </a:r>
          </a:p>
        </p:txBody>
      </p:sp>
      <p:sp>
        <p:nvSpPr>
          <p:cNvPr id="199744" name="文本框 199743"/>
          <p:cNvSpPr txBox="1"/>
          <p:nvPr/>
        </p:nvSpPr>
        <p:spPr>
          <a:xfrm>
            <a:off x="67310" y="156210"/>
            <a:ext cx="9002395" cy="706755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1.3 </a:t>
            </a: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esistor、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ndependent source、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D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ependent 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9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9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99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90" fill="hold"/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" fill="hold"/>
                                        <p:tgtEl>
                                          <p:spTgt spid="199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90"/>
                                        <p:tgtEl>
                                          <p:spTgt spid="199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9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19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9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" fill="hold"/>
                                        <p:tgtEl>
                                          <p:spTgt spid="199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90"/>
                                        <p:tgtEl>
                                          <p:spTgt spid="19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5" grpId="0" bldLvl="0" animBg="1"/>
      <p:bldP spid="199686" grpId="0" bldLvl="0" animBg="1"/>
      <p:bldP spid="199687" grpId="0" bldLvl="0" animBg="1"/>
      <p:bldP spid="199715" grpId="0" bldLvl="0" animBg="1"/>
      <p:bldP spid="199717" grpId="0"/>
      <p:bldP spid="199726" grpId="0"/>
      <p:bldP spid="199729" grpId="0" bldLvl="0" animBg="1"/>
      <p:bldP spid="199733" grpId="0" bldLvl="0" animBg="1"/>
      <p:bldP spid="19974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203779"/>
          <p:cNvSpPr/>
          <p:nvPr/>
        </p:nvSpPr>
        <p:spPr>
          <a:xfrm>
            <a:off x="360363" y="28448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tx2"/>
                </a:solidFill>
              </a:rPr>
              <a:t>                  </a:t>
            </a:r>
          </a:p>
        </p:txBody>
      </p:sp>
      <p:sp>
        <p:nvSpPr>
          <p:cNvPr id="203805" name="文本框 203804"/>
          <p:cNvSpPr txBox="1"/>
          <p:nvPr/>
        </p:nvSpPr>
        <p:spPr>
          <a:xfrm>
            <a:off x="165100" y="364331"/>
            <a:ext cx="4711065" cy="46037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</a:rPr>
              <a:t>Voltage Current Relation(VCR)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203809" name="文本框 203808"/>
          <p:cNvSpPr txBox="1"/>
          <p:nvPr/>
        </p:nvSpPr>
        <p:spPr>
          <a:xfrm>
            <a:off x="2798763" y="5226051"/>
            <a:ext cx="6345237" cy="460375"/>
          </a:xfrm>
          <a:prstGeom prst="rect">
            <a:avLst/>
          </a:prstGeom>
          <a:noFill/>
          <a:ln w="2857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 </a:t>
            </a:r>
            <a:r>
              <a:rPr lang="zh-CN" alt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：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resistance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unit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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(Ohm)</a:t>
            </a:r>
          </a:p>
        </p:txBody>
      </p:sp>
      <p:sp>
        <p:nvSpPr>
          <p:cNvPr id="203811" name="右箭头 203810"/>
          <p:cNvSpPr/>
          <p:nvPr/>
        </p:nvSpPr>
        <p:spPr>
          <a:xfrm>
            <a:off x="5074920" y="548323"/>
            <a:ext cx="792163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03812" name="矩形 203811"/>
          <p:cNvSpPr/>
          <p:nvPr/>
        </p:nvSpPr>
        <p:spPr>
          <a:xfrm>
            <a:off x="5651500" y="358775"/>
            <a:ext cx="23520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>
                <a:srgbClr val="FFFF00"/>
              </a:buClr>
              <a:buSz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Ohm's law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graphicFrame>
        <p:nvGraphicFramePr>
          <p:cNvPr id="203814" name="对象 203813"/>
          <p:cNvGraphicFramePr/>
          <p:nvPr/>
        </p:nvGraphicFramePr>
        <p:xfrm>
          <a:off x="827088" y="1916113"/>
          <a:ext cx="27368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21360" imgH="160020" progId="Equation.3">
                  <p:embed/>
                </p:oleObj>
              </mc:Choice>
              <mc:Fallback>
                <p:oleObj r:id="rId2" imgW="721360" imgH="16002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27088" y="1916113"/>
                        <a:ext cx="2736850" cy="682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815" name="对象 203814"/>
          <p:cNvGraphicFramePr/>
          <p:nvPr/>
        </p:nvGraphicFramePr>
        <p:xfrm>
          <a:off x="2644775" y="1196975"/>
          <a:ext cx="15255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13385" imgH="160020" progId="Equation.3">
                  <p:embed/>
                </p:oleObj>
              </mc:Choice>
              <mc:Fallback>
                <p:oleObj r:id="rId4" imgW="413385" imgH="16002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44775" y="1196975"/>
                        <a:ext cx="1525588" cy="6492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3822" name="组合 203821"/>
          <p:cNvGrpSpPr/>
          <p:nvPr/>
        </p:nvGrpSpPr>
        <p:grpSpPr>
          <a:xfrm>
            <a:off x="4859338" y="908050"/>
            <a:ext cx="2882900" cy="2449513"/>
            <a:chOff x="3560" y="618"/>
            <a:chExt cx="1816" cy="1543"/>
          </a:xfrm>
        </p:grpSpPr>
        <p:sp>
          <p:nvSpPr>
            <p:cNvPr id="59421" name="直接连接符 203815"/>
            <p:cNvSpPr/>
            <p:nvPr/>
          </p:nvSpPr>
          <p:spPr>
            <a:xfrm>
              <a:off x="3560" y="1435"/>
              <a:ext cx="154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9422" name="直接连接符 203816"/>
            <p:cNvSpPr/>
            <p:nvPr/>
          </p:nvSpPr>
          <p:spPr>
            <a:xfrm>
              <a:off x="4241" y="754"/>
              <a:ext cx="0" cy="140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59423" name="直接连接符 203817"/>
            <p:cNvSpPr/>
            <p:nvPr/>
          </p:nvSpPr>
          <p:spPr>
            <a:xfrm flipV="1">
              <a:off x="3787" y="800"/>
              <a:ext cx="1089" cy="1088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9424" name="文本框 203818"/>
            <p:cNvSpPr txBox="1"/>
            <p:nvPr/>
          </p:nvSpPr>
          <p:spPr>
            <a:xfrm>
              <a:off x="4286" y="618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59425" name="文本框 203819"/>
            <p:cNvSpPr txBox="1"/>
            <p:nvPr/>
          </p:nvSpPr>
          <p:spPr>
            <a:xfrm>
              <a:off x="5103" y="1298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</p:grpSp>
      <p:sp>
        <p:nvSpPr>
          <p:cNvPr id="203825" name="文本框 203824"/>
          <p:cNvSpPr txBox="1"/>
          <p:nvPr/>
        </p:nvSpPr>
        <p:spPr>
          <a:xfrm>
            <a:off x="468313" y="5156200"/>
            <a:ext cx="1439862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 unit</a:t>
            </a:r>
          </a:p>
        </p:txBody>
      </p:sp>
      <p:sp>
        <p:nvSpPr>
          <p:cNvPr id="203826" name="右箭头 203825"/>
          <p:cNvSpPr/>
          <p:nvPr/>
        </p:nvSpPr>
        <p:spPr>
          <a:xfrm>
            <a:off x="2124075" y="5373688"/>
            <a:ext cx="792163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03827" name="矩形 203826"/>
          <p:cNvSpPr/>
          <p:nvPr/>
        </p:nvSpPr>
        <p:spPr>
          <a:xfrm>
            <a:off x="1187450" y="5732463"/>
            <a:ext cx="7561263" cy="4603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G :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conductance ，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unit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：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S (Siemens)</a:t>
            </a:r>
          </a:p>
        </p:txBody>
      </p:sp>
      <p:sp>
        <p:nvSpPr>
          <p:cNvPr id="59405" name="矩形标注 203828" descr="羊皮纸"/>
          <p:cNvSpPr/>
          <p:nvPr/>
        </p:nvSpPr>
        <p:spPr>
          <a:xfrm rot="10800000">
            <a:off x="360680" y="3357880"/>
            <a:ext cx="2376805" cy="1350645"/>
          </a:xfrm>
          <a:prstGeom prst="wedgeRectCallout">
            <a:avLst>
              <a:gd name="adj1" fmla="val 2417"/>
              <a:gd name="adj2" fmla="val 113407"/>
            </a:avLst>
          </a:prstGeom>
          <a:blipFill rotWithShape="1">
            <a:blip r:embed="rId6"/>
          </a:blipFill>
          <a:ln w="9525">
            <a:noFill/>
          </a:ln>
        </p:spPr>
        <p:txBody>
          <a:bodyPr rot="10800000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zh-CN" altLang="en-US" sz="2400" b="1" i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、</a:t>
            </a:r>
            <a:r>
              <a:rPr lang="en-US" altLang="zh-CN" sz="2400" b="1" i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 </a:t>
            </a:r>
            <a:r>
              <a:rPr lang="en-US" altLang="zh-CN" sz="20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take the a</a:t>
            </a:r>
            <a:r>
              <a:rPr lang="zh-CN" altLang="en-US" sz="20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ssociated reference direction</a:t>
            </a:r>
          </a:p>
        </p:txBody>
      </p:sp>
      <p:grpSp>
        <p:nvGrpSpPr>
          <p:cNvPr id="203840" name="组合 203839"/>
          <p:cNvGrpSpPr/>
          <p:nvPr/>
        </p:nvGrpSpPr>
        <p:grpSpPr>
          <a:xfrm>
            <a:off x="2771775" y="3213100"/>
            <a:ext cx="4248150" cy="1741488"/>
            <a:chOff x="2154" y="1882"/>
            <a:chExt cx="2676" cy="1097"/>
          </a:xfrm>
        </p:grpSpPr>
        <p:grpSp>
          <p:nvGrpSpPr>
            <p:cNvPr id="59411" name="组合 203829"/>
            <p:cNvGrpSpPr/>
            <p:nvPr/>
          </p:nvGrpSpPr>
          <p:grpSpPr>
            <a:xfrm>
              <a:off x="2336" y="1882"/>
              <a:ext cx="2086" cy="732"/>
              <a:chOff x="1751" y="3352"/>
              <a:chExt cx="1632" cy="586"/>
            </a:xfrm>
          </p:grpSpPr>
          <p:sp>
            <p:nvSpPr>
              <p:cNvPr id="59417" name="文本框 203830"/>
              <p:cNvSpPr txBox="1"/>
              <p:nvPr/>
            </p:nvSpPr>
            <p:spPr>
              <a:xfrm>
                <a:off x="2491" y="3352"/>
                <a:ext cx="207" cy="2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lang="en-US" altLang="zh-CN" sz="24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59418" name="矩形 203831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9419" name="直接连接符 203832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59420" name="直接连接符 203833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</p:grpSp>
        <p:sp>
          <p:nvSpPr>
            <p:cNvPr id="59412" name="文本框 203834"/>
            <p:cNvSpPr txBox="1"/>
            <p:nvPr/>
          </p:nvSpPr>
          <p:spPr>
            <a:xfrm>
              <a:off x="3152" y="2614"/>
              <a:ext cx="4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59413" name="右箭头 203835"/>
            <p:cNvSpPr/>
            <p:nvPr/>
          </p:nvSpPr>
          <p:spPr>
            <a:xfrm>
              <a:off x="2245" y="2205"/>
              <a:ext cx="499" cy="91"/>
            </a:xfrm>
            <a:prstGeom prst="rightArrow">
              <a:avLst>
                <a:gd name="adj1" fmla="val 50000"/>
                <a:gd name="adj2" fmla="val 13683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59414" name="文本框 203836"/>
            <p:cNvSpPr txBox="1"/>
            <p:nvPr/>
          </p:nvSpPr>
          <p:spPr>
            <a:xfrm>
              <a:off x="2744" y="2024"/>
              <a:ext cx="36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59415" name="文本框 203837"/>
            <p:cNvSpPr txBox="1"/>
            <p:nvPr/>
          </p:nvSpPr>
          <p:spPr>
            <a:xfrm>
              <a:off x="2154" y="2523"/>
              <a:ext cx="3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59416" name="文本框 203838"/>
            <p:cNvSpPr txBox="1"/>
            <p:nvPr/>
          </p:nvSpPr>
          <p:spPr>
            <a:xfrm>
              <a:off x="4241" y="2478"/>
              <a:ext cx="5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4000" b="1" dirty="0">
                  <a:solidFill>
                    <a:schemeClr val="hlink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－</a:t>
              </a:r>
              <a:endPara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03843" name="对象 203842"/>
          <p:cNvGraphicFramePr/>
          <p:nvPr/>
        </p:nvGraphicFramePr>
        <p:xfrm>
          <a:off x="701675" y="1196975"/>
          <a:ext cx="14398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68935" imgH="127000" progId="Equation.3">
                  <p:embed/>
                </p:oleObj>
              </mc:Choice>
              <mc:Fallback>
                <p:oleObj r:id="rId7" imgW="368935" imgH="127000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1675" y="1196975"/>
                        <a:ext cx="1439863" cy="558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614" name="矩形 109613"/>
          <p:cNvSpPr/>
          <p:nvPr/>
        </p:nvSpPr>
        <p:spPr>
          <a:xfrm>
            <a:off x="6767195" y="6049645"/>
            <a:ext cx="2376805" cy="5588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i="1" u="sng" dirty="0">
                <a:solidFill>
                  <a:schemeClr val="bg1"/>
                </a:solidFill>
                <a:hlinkClick r:id="rId9" action="ppaction://hlinkfile"/>
              </a:rPr>
              <a:t>Video presentation</a:t>
            </a:r>
            <a:endParaRPr lang="zh-CN" altLang="en-US" sz="2400" b="1" i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0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" fill="hold"/>
                                        <p:tgtEl>
                                          <p:spTgt spid="203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" fill="hold"/>
                                        <p:tgtEl>
                                          <p:spTgt spid="203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90"/>
                                        <p:tgtEl>
                                          <p:spTgt spid="20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20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5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20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3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3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0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90" fill="hold"/>
                                        <p:tgtEl>
                                          <p:spTgt spid="203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" fill="hold"/>
                                        <p:tgtEl>
                                          <p:spTgt spid="203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90"/>
                                        <p:tgtEl>
                                          <p:spTgt spid="20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90" fill="hold"/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" fill="hold"/>
                                        <p:tgtEl>
                                          <p:spTgt spid="203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09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805" grpId="0" bldLvl="0" animBg="1"/>
      <p:bldP spid="203809" grpId="0"/>
      <p:bldP spid="203812" grpId="0"/>
      <p:bldP spid="203825" grpId="0" bldLvl="0" animBg="1"/>
      <p:bldP spid="203827" grpId="0"/>
      <p:bldP spid="59405" grpId="0" bldLvl="0" animBg="1"/>
      <p:bldP spid="1096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8" name="文本框 205827"/>
          <p:cNvSpPr txBox="1"/>
          <p:nvPr/>
        </p:nvSpPr>
        <p:spPr>
          <a:xfrm>
            <a:off x="2195830" y="1556068"/>
            <a:ext cx="6920865" cy="460375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(2)   </a:t>
            </a:r>
            <a:r>
              <a:rPr lang="en-US" altLang="zh-CN" sz="2400" b="1" dirty="0" err="1">
                <a:latin typeface="Times New Roman" panose="02020603050405020304" pitchFamily="18" charset="0"/>
                <a:ea typeface="仿宋_GB2312" panose="02010609030101010101" pitchFamily="49" charset="-122"/>
              </a:rPr>
              <a:t>nonassociated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:   “-”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</a:p>
        </p:txBody>
      </p:sp>
      <p:sp>
        <p:nvSpPr>
          <p:cNvPr id="205843" name="文本框 205842"/>
          <p:cNvSpPr txBox="1"/>
          <p:nvPr/>
        </p:nvSpPr>
        <p:spPr>
          <a:xfrm>
            <a:off x="395605" y="405130"/>
            <a:ext cx="1214120" cy="583565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note:</a:t>
            </a:r>
          </a:p>
        </p:txBody>
      </p:sp>
      <p:sp>
        <p:nvSpPr>
          <p:cNvPr id="205844" name="文本框 205843"/>
          <p:cNvSpPr txBox="1"/>
          <p:nvPr/>
        </p:nvSpPr>
        <p:spPr>
          <a:xfrm>
            <a:off x="2196783" y="2558098"/>
            <a:ext cx="4528185" cy="46037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(3) 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memoryless and bidirectional</a:t>
            </a:r>
          </a:p>
        </p:txBody>
      </p:sp>
      <p:sp>
        <p:nvSpPr>
          <p:cNvPr id="205846" name="左大括号 205845"/>
          <p:cNvSpPr/>
          <p:nvPr/>
        </p:nvSpPr>
        <p:spPr>
          <a:xfrm>
            <a:off x="1837055" y="549275"/>
            <a:ext cx="431800" cy="2594610"/>
          </a:xfrm>
          <a:prstGeom prst="leftBrace">
            <a:avLst>
              <a:gd name="adj1" fmla="val 38693"/>
              <a:gd name="adj2" fmla="val 50000"/>
            </a:avLst>
          </a:prstGeom>
          <a:noFill/>
          <a:ln w="38100" cap="flat" cmpd="sng">
            <a:solidFill>
              <a:srgbClr val="FFFF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05847" name="文本框 205846"/>
          <p:cNvSpPr txBox="1"/>
          <p:nvPr/>
        </p:nvSpPr>
        <p:spPr>
          <a:xfrm>
            <a:off x="2195830" y="548005"/>
            <a:ext cx="4972050" cy="460375"/>
          </a:xfrm>
          <a:prstGeom prst="rect">
            <a:avLst/>
          </a:prstGeom>
          <a:noFill/>
          <a:ln w="2857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(1)  L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inear resistors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is constant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05856" name="文本框 205855"/>
          <p:cNvSpPr txBox="1"/>
          <p:nvPr/>
        </p:nvSpPr>
        <p:spPr>
          <a:xfrm>
            <a:off x="173038" y="4845051"/>
            <a:ext cx="3984625" cy="460375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Then Ohm's law is written as</a:t>
            </a:r>
          </a:p>
        </p:txBody>
      </p:sp>
      <p:sp>
        <p:nvSpPr>
          <p:cNvPr id="205857" name="矩形 205856"/>
          <p:cNvSpPr/>
          <p:nvPr/>
        </p:nvSpPr>
        <p:spPr>
          <a:xfrm>
            <a:off x="4435158" y="4725988"/>
            <a:ext cx="4708525" cy="579437"/>
          </a:xfrm>
          <a:prstGeom prst="rect">
            <a:avLst/>
          </a:prstGeom>
          <a:noFill/>
          <a:ln w="28575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 –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R i       i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  –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G u</a:t>
            </a:r>
            <a:endParaRPr lang="en-US" altLang="zh-CN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05858" name="矩形 205857"/>
          <p:cNvSpPr/>
          <p:nvPr/>
        </p:nvSpPr>
        <p:spPr>
          <a:xfrm>
            <a:off x="322263" y="5538947"/>
            <a:ext cx="8644890" cy="521970"/>
          </a:xfrm>
          <a:prstGeom prst="rect">
            <a:avLst/>
          </a:prstGeom>
          <a:solidFill>
            <a:srgbClr val="008080"/>
          </a:solidFill>
          <a:ln w="2857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Formula and reference direction must be used together!</a:t>
            </a:r>
          </a:p>
        </p:txBody>
      </p:sp>
      <p:grpSp>
        <p:nvGrpSpPr>
          <p:cNvPr id="205879" name="组合 205878"/>
          <p:cNvGrpSpPr/>
          <p:nvPr/>
        </p:nvGrpSpPr>
        <p:grpSpPr>
          <a:xfrm>
            <a:off x="2761933" y="3144520"/>
            <a:ext cx="4032250" cy="1741488"/>
            <a:chOff x="1610" y="2024"/>
            <a:chExt cx="2540" cy="1097"/>
          </a:xfrm>
        </p:grpSpPr>
        <p:grpSp>
          <p:nvGrpSpPr>
            <p:cNvPr id="61453" name="组合 205868"/>
            <p:cNvGrpSpPr/>
            <p:nvPr/>
          </p:nvGrpSpPr>
          <p:grpSpPr>
            <a:xfrm>
              <a:off x="1928" y="2024"/>
              <a:ext cx="2086" cy="732"/>
              <a:chOff x="1751" y="3352"/>
              <a:chExt cx="1632" cy="586"/>
            </a:xfrm>
          </p:grpSpPr>
          <p:sp>
            <p:nvSpPr>
              <p:cNvPr id="61459" name="文本框 205869"/>
              <p:cNvSpPr txBox="1"/>
              <p:nvPr/>
            </p:nvSpPr>
            <p:spPr>
              <a:xfrm>
                <a:off x="2491" y="3352"/>
                <a:ext cx="207" cy="26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1460" name="矩形 205870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1461" name="直接连接符 205871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61462" name="直接连接符 205872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</p:grpSp>
        <p:sp>
          <p:nvSpPr>
            <p:cNvPr id="61454" name="文本框 205873"/>
            <p:cNvSpPr txBox="1"/>
            <p:nvPr/>
          </p:nvSpPr>
          <p:spPr>
            <a:xfrm>
              <a:off x="2744" y="2756"/>
              <a:ext cx="490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1455" name="右箭头 205874"/>
            <p:cNvSpPr/>
            <p:nvPr/>
          </p:nvSpPr>
          <p:spPr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683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1456" name="文本框 205875"/>
            <p:cNvSpPr txBox="1"/>
            <p:nvPr/>
          </p:nvSpPr>
          <p:spPr>
            <a:xfrm>
              <a:off x="2336" y="2166"/>
              <a:ext cx="36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1457" name="文本框 205876"/>
            <p:cNvSpPr txBox="1"/>
            <p:nvPr/>
          </p:nvSpPr>
          <p:spPr>
            <a:xfrm>
              <a:off x="3833" y="2614"/>
              <a:ext cx="31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1458" name="文本框 205877"/>
            <p:cNvSpPr txBox="1"/>
            <p:nvPr/>
          </p:nvSpPr>
          <p:spPr>
            <a:xfrm>
              <a:off x="1610" y="2614"/>
              <a:ext cx="589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5892" name="文本框 205891"/>
          <p:cNvSpPr txBox="1"/>
          <p:nvPr/>
        </p:nvSpPr>
        <p:spPr>
          <a:xfrm>
            <a:off x="-179705" y="1619250"/>
            <a:ext cx="22320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Ohm’s Law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85" decel="100000"/>
                                        <p:tgtEl>
                                          <p:spTgt spid="2058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385" decel="100000"/>
                                        <p:tgtEl>
                                          <p:spTgt spid="20584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385" fill="hold"/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385" fill="hold"/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" fill="hold"/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fill="hold"/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" fill="hold"/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" fill="hold"/>
                                        <p:tgtEl>
                                          <p:spTgt spid="20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0"/>
                                        <p:tgtEl>
                                          <p:spTgt spid="20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85" decel="100000"/>
                                        <p:tgtEl>
                                          <p:spTgt spid="2058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385" decel="100000"/>
                                        <p:tgtEl>
                                          <p:spTgt spid="20585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1" dur="385" fill="hold"/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3" dur="385" fill="hold"/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05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/>
      <p:bldP spid="205843" grpId="0" bldLvl="0" animBg="1"/>
      <p:bldP spid="205844" grpId="0"/>
      <p:bldP spid="205847" grpId="0"/>
      <p:bldP spid="205856" grpId="0"/>
      <p:bldP spid="205857" grpId="0"/>
      <p:bldP spid="205858" grpId="0" bldLvl="0" animBg="1"/>
      <p:bldP spid="2058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2" name="文本框 204841"/>
          <p:cNvSpPr txBox="1"/>
          <p:nvPr/>
        </p:nvSpPr>
        <p:spPr>
          <a:xfrm>
            <a:off x="172720" y="474821"/>
            <a:ext cx="3445510" cy="521970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3. 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Power and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nergy</a:t>
            </a:r>
          </a:p>
        </p:txBody>
      </p:sp>
      <p:sp>
        <p:nvSpPr>
          <p:cNvPr id="204867" name="文本框 204866"/>
          <p:cNvSpPr txBox="1"/>
          <p:nvPr/>
        </p:nvSpPr>
        <p:spPr>
          <a:xfrm>
            <a:off x="4030663" y="3859848"/>
            <a:ext cx="5184775" cy="132207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b="1" i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latin typeface="Times New Roman" panose="02020603050405020304" pitchFamily="18" charset="0"/>
              </a:rPr>
              <a:t> u i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(–</a:t>
            </a:r>
            <a:r>
              <a:rPr lang="en-US" altLang="zh-CN" b="1" i="1" dirty="0">
                <a:latin typeface="Times New Roman" panose="02020603050405020304" pitchFamily="18" charset="0"/>
              </a:rPr>
              <a:t>R i) i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 -</a:t>
            </a:r>
            <a:r>
              <a:rPr lang="en-US" altLang="zh-CN" b="1" i="1" dirty="0">
                <a:latin typeface="Times New Roman" panose="02020603050405020304" pitchFamily="18" charset="0"/>
              </a:rPr>
              <a:t>i</a:t>
            </a:r>
            <a:r>
              <a:rPr lang="en-US" altLang="zh-CN" b="1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</a:rPr>
              <a:t> R </a:t>
            </a:r>
          </a:p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(–</a:t>
            </a:r>
            <a:r>
              <a:rPr lang="en-US" altLang="zh-CN" b="1" i="1" dirty="0">
                <a:latin typeface="Times New Roman" panose="02020603050405020304" pitchFamily="18" charset="0"/>
              </a:rPr>
              <a:t>u/ R)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-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i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</a:rPr>
              <a:t>/R </a:t>
            </a:r>
            <a:r>
              <a:rPr lang="en-US" altLang="zh-CN" sz="2800" b="1" dirty="0">
                <a:latin typeface="Times New Roman" panose="02020603050405020304" pitchFamily="18" charset="0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</a:rPr>
              <a:t>absor</a:t>
            </a:r>
            <a:r>
              <a:rPr lang="en-US" altLang="zh-CN" sz="2800" b="1" dirty="0">
                <a:latin typeface="Times New Roman" panose="02020603050405020304" pitchFamily="18" charset="0"/>
              </a:rPr>
              <a:t>bed)</a:t>
            </a:r>
          </a:p>
        </p:txBody>
      </p:sp>
      <p:sp>
        <p:nvSpPr>
          <p:cNvPr id="204868" name="文本框 204867"/>
          <p:cNvSpPr txBox="1"/>
          <p:nvPr/>
        </p:nvSpPr>
        <p:spPr>
          <a:xfrm>
            <a:off x="4211638" y="2204879"/>
            <a:ext cx="4535487" cy="101473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b="1" i="1" dirty="0">
                <a:latin typeface="Times New Roman" panose="02020603050405020304" pitchFamily="18" charset="0"/>
              </a:rPr>
              <a:t>u i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 </a:t>
            </a:r>
            <a:r>
              <a:rPr lang="en-US" altLang="zh-CN" b="1" i="1" dirty="0">
                <a:latin typeface="Times New Roman" panose="02020603050405020304" pitchFamily="18" charset="0"/>
              </a:rPr>
              <a:t>i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</a:rPr>
              <a:t>R 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b="1" i="1" dirty="0">
                <a:latin typeface="Times New Roman" panose="02020603050405020304" pitchFamily="18" charset="0"/>
              </a:rPr>
              <a:t>u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b="1" i="1" dirty="0">
                <a:latin typeface="Times New Roman" panose="02020603050405020304" pitchFamily="18" charset="0"/>
              </a:rPr>
              <a:t> / R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(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absor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bed)</a:t>
            </a:r>
          </a:p>
        </p:txBody>
      </p:sp>
      <p:sp>
        <p:nvSpPr>
          <p:cNvPr id="204869" name="文本框 204868"/>
          <p:cNvSpPr txBox="1"/>
          <p:nvPr/>
        </p:nvSpPr>
        <p:spPr>
          <a:xfrm>
            <a:off x="520383" y="1354138"/>
            <a:ext cx="1318260" cy="460375"/>
          </a:xfrm>
          <a:prstGeom prst="rect">
            <a:avLst/>
          </a:prstGeom>
          <a:noFill/>
          <a:ln w="38100" cap="sq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Power</a:t>
            </a:r>
            <a:r>
              <a:rPr lang="zh-CN" altLang="en-US" sz="2400" b="1" dirty="0">
                <a:latin typeface="Times New Roman" panose="02020603050405020304" pitchFamily="18" charset="0"/>
                <a:sym typeface="Monotype Sorts" pitchFamily="2" charset="2"/>
              </a:rPr>
              <a:t>：</a:t>
            </a: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04876" name="组合 204875"/>
          <p:cNvGrpSpPr/>
          <p:nvPr/>
        </p:nvGrpSpPr>
        <p:grpSpPr>
          <a:xfrm>
            <a:off x="468948" y="3644900"/>
            <a:ext cx="3671887" cy="1622425"/>
            <a:chOff x="1610" y="2000"/>
            <a:chExt cx="2540" cy="1176"/>
          </a:xfrm>
        </p:grpSpPr>
        <p:grpSp>
          <p:nvGrpSpPr>
            <p:cNvPr id="62483" name="组合 204876"/>
            <p:cNvGrpSpPr/>
            <p:nvPr/>
          </p:nvGrpSpPr>
          <p:grpSpPr>
            <a:xfrm>
              <a:off x="1928" y="2000"/>
              <a:ext cx="2086" cy="756"/>
              <a:chOff x="1751" y="3333"/>
              <a:chExt cx="1632" cy="605"/>
            </a:xfrm>
          </p:grpSpPr>
          <p:sp>
            <p:nvSpPr>
              <p:cNvPr id="62489" name="文本框 204877"/>
              <p:cNvSpPr txBox="1"/>
              <p:nvPr/>
            </p:nvSpPr>
            <p:spPr>
              <a:xfrm>
                <a:off x="2481" y="3333"/>
                <a:ext cx="227" cy="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2490" name="矩形 204878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2491" name="直接连接符 204879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62492" name="直接连接符 204880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</p:grpSp>
        <p:sp>
          <p:nvSpPr>
            <p:cNvPr id="62484" name="文本框 204881"/>
            <p:cNvSpPr txBox="1"/>
            <p:nvPr/>
          </p:nvSpPr>
          <p:spPr>
            <a:xfrm>
              <a:off x="2744" y="2756"/>
              <a:ext cx="490" cy="4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85" name="右箭头 204882"/>
            <p:cNvSpPr/>
            <p:nvPr/>
          </p:nvSpPr>
          <p:spPr>
            <a:xfrm>
              <a:off x="1837" y="2347"/>
              <a:ext cx="499" cy="91"/>
            </a:xfrm>
            <a:prstGeom prst="rightArrow">
              <a:avLst>
                <a:gd name="adj1" fmla="val 50000"/>
                <a:gd name="adj2" fmla="val 13683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2486" name="文本框 204883"/>
            <p:cNvSpPr txBox="1"/>
            <p:nvPr/>
          </p:nvSpPr>
          <p:spPr>
            <a:xfrm>
              <a:off x="2336" y="2166"/>
              <a:ext cx="363" cy="4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87" name="文本框 204884"/>
            <p:cNvSpPr txBox="1"/>
            <p:nvPr/>
          </p:nvSpPr>
          <p:spPr>
            <a:xfrm>
              <a:off x="3833" y="2614"/>
              <a:ext cx="317" cy="50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88" name="文本框 204885"/>
            <p:cNvSpPr txBox="1"/>
            <p:nvPr/>
          </p:nvSpPr>
          <p:spPr>
            <a:xfrm>
              <a:off x="1610" y="2615"/>
              <a:ext cx="589" cy="50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04898" name="组合 204897"/>
          <p:cNvGrpSpPr/>
          <p:nvPr/>
        </p:nvGrpSpPr>
        <p:grpSpPr>
          <a:xfrm>
            <a:off x="684848" y="1773238"/>
            <a:ext cx="3714750" cy="1622425"/>
            <a:chOff x="567" y="1117"/>
            <a:chExt cx="2340" cy="1022"/>
          </a:xfrm>
        </p:grpSpPr>
        <p:grpSp>
          <p:nvGrpSpPr>
            <p:cNvPr id="62473" name="组合 204887"/>
            <p:cNvGrpSpPr/>
            <p:nvPr/>
          </p:nvGrpSpPr>
          <p:grpSpPr>
            <a:xfrm>
              <a:off x="805" y="1117"/>
              <a:ext cx="1863" cy="657"/>
              <a:chOff x="1751" y="3333"/>
              <a:chExt cx="1632" cy="605"/>
            </a:xfrm>
          </p:grpSpPr>
          <p:sp>
            <p:nvSpPr>
              <p:cNvPr id="62479" name="文本框 204888"/>
              <p:cNvSpPr txBox="1"/>
              <p:nvPr/>
            </p:nvSpPr>
            <p:spPr>
              <a:xfrm>
                <a:off x="2479" y="3333"/>
                <a:ext cx="232" cy="3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R</a:t>
                </a:r>
                <a:endPara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62480" name="矩形 204889"/>
              <p:cNvSpPr/>
              <p:nvPr/>
            </p:nvSpPr>
            <p:spPr>
              <a:xfrm>
                <a:off x="2327" y="3702"/>
                <a:ext cx="480" cy="236"/>
              </a:xfrm>
              <a:prstGeom prst="rect">
                <a:avLst/>
              </a:prstGeom>
              <a:solidFill>
                <a:srgbClr val="FFCC00"/>
              </a:solidFill>
              <a:ln w="12700">
                <a:noFill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2481" name="直接连接符 204890"/>
              <p:cNvSpPr/>
              <p:nvPr/>
            </p:nvSpPr>
            <p:spPr>
              <a:xfrm flipH="1" flipV="1">
                <a:off x="1751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62482" name="直接连接符 204891"/>
              <p:cNvSpPr/>
              <p:nvPr/>
            </p:nvSpPr>
            <p:spPr>
              <a:xfrm>
                <a:off x="2807" y="3820"/>
                <a:ext cx="57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</p:spPr>
          </p:sp>
        </p:grpSp>
        <p:sp>
          <p:nvSpPr>
            <p:cNvPr id="62474" name="文本框 204892"/>
            <p:cNvSpPr txBox="1"/>
            <p:nvPr/>
          </p:nvSpPr>
          <p:spPr>
            <a:xfrm>
              <a:off x="1534" y="1774"/>
              <a:ext cx="437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75" name="右箭头 204893"/>
            <p:cNvSpPr/>
            <p:nvPr/>
          </p:nvSpPr>
          <p:spPr>
            <a:xfrm>
              <a:off x="724" y="1419"/>
              <a:ext cx="445" cy="79"/>
            </a:xfrm>
            <a:prstGeom prst="rightArrow">
              <a:avLst>
                <a:gd name="adj1" fmla="val 50000"/>
                <a:gd name="adj2" fmla="val 140562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2476" name="文本框 204894"/>
            <p:cNvSpPr txBox="1"/>
            <p:nvPr/>
          </p:nvSpPr>
          <p:spPr>
            <a:xfrm>
              <a:off x="1169" y="1261"/>
              <a:ext cx="324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77" name="文本框 204895"/>
            <p:cNvSpPr txBox="1"/>
            <p:nvPr/>
          </p:nvSpPr>
          <p:spPr>
            <a:xfrm>
              <a:off x="567" y="1616"/>
              <a:ext cx="283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78" name="文本框 204896"/>
            <p:cNvSpPr txBox="1"/>
            <p:nvPr/>
          </p:nvSpPr>
          <p:spPr>
            <a:xfrm>
              <a:off x="2381" y="1525"/>
              <a:ext cx="52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40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29414" name="文本框 229413"/>
          <p:cNvSpPr txBox="1"/>
          <p:nvPr/>
        </p:nvSpPr>
        <p:spPr>
          <a:xfrm>
            <a:off x="1619885" y="5589270"/>
            <a:ext cx="6073775" cy="52197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Resist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ors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absorbed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Monotype Sorts" pitchFamily="2" charset="2"/>
              </a:rPr>
              <a:t> power at all times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2000"/>
                                        <p:tgtEl>
                                          <p:spTgt spid="20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1000"/>
                                        <p:tgtEl>
                                          <p:spTgt spid="20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1000"/>
                                        <p:tgtEl>
                                          <p:spTgt spid="20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2" grpId="0" bldLvl="0" animBg="1"/>
      <p:bldP spid="204867" grpId="0" build="allAtOnce"/>
      <p:bldP spid="204868" grpId="0"/>
      <p:bldP spid="204869" grpId="0" bldLvl="0" animBg="1"/>
      <p:bldP spid="22941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文本框 206849"/>
          <p:cNvSpPr txBox="1"/>
          <p:nvPr/>
        </p:nvSpPr>
        <p:spPr>
          <a:xfrm>
            <a:off x="2411730" y="403225"/>
            <a:ext cx="6732270" cy="4603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Energy consumed by the resistance from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to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</a:t>
            </a:r>
            <a:r>
              <a:rPr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</a:rPr>
              <a:t>0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: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graphicFrame>
        <p:nvGraphicFramePr>
          <p:cNvPr id="206851" name="对象 206850"/>
          <p:cNvGraphicFramePr/>
          <p:nvPr/>
        </p:nvGraphicFramePr>
        <p:xfrm>
          <a:off x="2136775" y="1096963"/>
          <a:ext cx="401955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39520" imgH="214630" progId="Equation.3">
                  <p:embed/>
                </p:oleObj>
              </mc:Choice>
              <mc:Fallback>
                <p:oleObj r:id="rId2" imgW="1239520" imgH="214630" progId="Equation.3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6775" y="1096963"/>
                        <a:ext cx="4019550" cy="769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852" name="组合 206851"/>
          <p:cNvGrpSpPr/>
          <p:nvPr/>
        </p:nvGrpSpPr>
        <p:grpSpPr>
          <a:xfrm>
            <a:off x="742950" y="3024188"/>
            <a:ext cx="1817688" cy="2225675"/>
            <a:chOff x="454" y="1631"/>
            <a:chExt cx="1145" cy="1402"/>
          </a:xfrm>
        </p:grpSpPr>
        <p:sp>
          <p:nvSpPr>
            <p:cNvPr id="63512" name="文本框 206852"/>
            <p:cNvSpPr txBox="1"/>
            <p:nvPr/>
          </p:nvSpPr>
          <p:spPr>
            <a:xfrm>
              <a:off x="1331" y="2237"/>
              <a:ext cx="265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63513" name="文本框 206853"/>
            <p:cNvSpPr txBox="1"/>
            <p:nvPr/>
          </p:nvSpPr>
          <p:spPr>
            <a:xfrm>
              <a:off x="1421" y="1661"/>
              <a:ext cx="17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63514" name="文本框 206854"/>
            <p:cNvSpPr txBox="1"/>
            <p:nvPr/>
          </p:nvSpPr>
          <p:spPr>
            <a:xfrm>
              <a:off x="485" y="2112"/>
              <a:ext cx="241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63515" name="矩形 206855"/>
            <p:cNvSpPr/>
            <p:nvPr/>
          </p:nvSpPr>
          <p:spPr>
            <a:xfrm rot="5400000">
              <a:off x="491" y="1620"/>
              <a:ext cx="244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63516" name="矩形 206856"/>
            <p:cNvSpPr/>
            <p:nvPr/>
          </p:nvSpPr>
          <p:spPr>
            <a:xfrm rot="5400000">
              <a:off x="1017" y="2244"/>
              <a:ext cx="391" cy="144"/>
            </a:xfrm>
            <a:prstGeom prst="rect">
              <a:avLst/>
            </a:prstGeom>
            <a:solidFill>
              <a:srgbClr val="FF9900"/>
            </a:solidFill>
            <a:ln w="127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3517" name="直接连接符 206857"/>
            <p:cNvSpPr/>
            <p:nvPr/>
          </p:nvSpPr>
          <p:spPr>
            <a:xfrm rot="5400000" flipH="1" flipV="1">
              <a:off x="988" y="1896"/>
              <a:ext cx="470" cy="0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18" name="直接连接符 206858"/>
            <p:cNvSpPr/>
            <p:nvPr/>
          </p:nvSpPr>
          <p:spPr>
            <a:xfrm rot="5400000">
              <a:off x="988" y="2757"/>
              <a:ext cx="470" cy="0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19" name="椭圆 206859"/>
            <p:cNvSpPr/>
            <p:nvPr/>
          </p:nvSpPr>
          <p:spPr>
            <a:xfrm rot="5400000">
              <a:off x="555" y="2965"/>
              <a:ext cx="68" cy="68"/>
            </a:xfrm>
            <a:prstGeom prst="ellipse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3520" name="矩形 206860"/>
            <p:cNvSpPr/>
            <p:nvPr/>
          </p:nvSpPr>
          <p:spPr>
            <a:xfrm>
              <a:off x="486" y="2685"/>
              <a:ext cx="228" cy="32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  <p:sp>
          <p:nvSpPr>
            <p:cNvPr id="63521" name="直接连接符 206861"/>
            <p:cNvSpPr/>
            <p:nvPr/>
          </p:nvSpPr>
          <p:spPr>
            <a:xfrm>
              <a:off x="1400" y="1631"/>
              <a:ext cx="0" cy="3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stealth" w="sm" len="med"/>
            </a:ln>
          </p:spPr>
        </p:sp>
        <p:sp>
          <p:nvSpPr>
            <p:cNvPr id="63522" name="直接连接符 206862"/>
            <p:cNvSpPr/>
            <p:nvPr/>
          </p:nvSpPr>
          <p:spPr>
            <a:xfrm flipH="1">
              <a:off x="624" y="2992"/>
              <a:ext cx="59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23" name="椭圆 206863"/>
            <p:cNvSpPr/>
            <p:nvPr/>
          </p:nvSpPr>
          <p:spPr>
            <a:xfrm rot="5400000">
              <a:off x="556" y="1634"/>
              <a:ext cx="68" cy="68"/>
            </a:xfrm>
            <a:prstGeom prst="ellipse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3524" name="直接连接符 206864"/>
            <p:cNvSpPr/>
            <p:nvPr/>
          </p:nvSpPr>
          <p:spPr>
            <a:xfrm flipH="1">
              <a:off x="625" y="1661"/>
              <a:ext cx="59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06866" name="文本框 206865"/>
          <p:cNvSpPr txBox="1"/>
          <p:nvPr/>
        </p:nvSpPr>
        <p:spPr>
          <a:xfrm>
            <a:off x="539750" y="2132013"/>
            <a:ext cx="7553960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4.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Open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-Circuit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and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hort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-C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ircuit of resistance</a:t>
            </a:r>
          </a:p>
        </p:txBody>
      </p:sp>
      <p:sp>
        <p:nvSpPr>
          <p:cNvPr id="206873" name="文本框 206872"/>
          <p:cNvSpPr txBox="1"/>
          <p:nvPr/>
        </p:nvSpPr>
        <p:spPr>
          <a:xfrm>
            <a:off x="468630" y="333375"/>
            <a:ext cx="1666875" cy="52197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E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nergy</a:t>
            </a:r>
            <a:r>
              <a:rPr lang="zh-CN" altLang="en-US" sz="2800" b="1" dirty="0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206875" name="文本框 206874"/>
          <p:cNvSpPr txBox="1"/>
          <p:nvPr/>
        </p:nvSpPr>
        <p:spPr>
          <a:xfrm>
            <a:off x="2843530" y="2853055"/>
            <a:ext cx="21437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zh-CN" alt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short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-</a:t>
            </a:r>
            <a:r>
              <a:rPr lang="zh-CN" alt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circuit</a:t>
            </a:r>
          </a:p>
        </p:txBody>
      </p:sp>
      <p:graphicFrame>
        <p:nvGraphicFramePr>
          <p:cNvPr id="206876" name="对象 206875"/>
          <p:cNvGraphicFramePr/>
          <p:nvPr/>
        </p:nvGraphicFramePr>
        <p:xfrm>
          <a:off x="2987675" y="3500438"/>
          <a:ext cx="21605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721360" imgH="127000" progId="Equation.3">
                  <p:embed/>
                </p:oleObj>
              </mc:Choice>
              <mc:Fallback>
                <p:oleObj r:id="rId4" imgW="721360" imgH="127000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987675" y="3500438"/>
                        <a:ext cx="2160588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77" name="右箭头 206876"/>
          <p:cNvSpPr/>
          <p:nvPr/>
        </p:nvSpPr>
        <p:spPr>
          <a:xfrm>
            <a:off x="2700338" y="4221163"/>
            <a:ext cx="792162" cy="215900"/>
          </a:xfrm>
          <a:prstGeom prst="rightArrow">
            <a:avLst>
              <a:gd name="adj1" fmla="val 50000"/>
              <a:gd name="adj2" fmla="val 91558"/>
            </a:avLst>
          </a:prstGeom>
          <a:solidFill>
            <a:srgbClr val="FF0000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206879" name="对象 206878"/>
          <p:cNvGraphicFramePr/>
          <p:nvPr/>
        </p:nvGraphicFramePr>
        <p:xfrm>
          <a:off x="3563938" y="4076700"/>
          <a:ext cx="28082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53135" imgH="127000" progId="Equation.3">
                  <p:embed/>
                </p:oleObj>
              </mc:Choice>
              <mc:Fallback>
                <p:oleObj r:id="rId6" imgW="953135" imgH="127000" progId="Equation.3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563938" y="4076700"/>
                        <a:ext cx="2808287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0" name="文本框 206879"/>
          <p:cNvSpPr txBox="1"/>
          <p:nvPr/>
        </p:nvSpPr>
        <p:spPr>
          <a:xfrm>
            <a:off x="2843530" y="4581525"/>
            <a:ext cx="21431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open-</a:t>
            </a:r>
            <a:r>
              <a:rPr lang="zh-CN" alt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circuit</a:t>
            </a:r>
          </a:p>
        </p:txBody>
      </p:sp>
      <p:graphicFrame>
        <p:nvGraphicFramePr>
          <p:cNvPr id="206881" name="对象 206880"/>
          <p:cNvGraphicFramePr/>
          <p:nvPr/>
        </p:nvGraphicFramePr>
        <p:xfrm>
          <a:off x="2411413" y="5373688"/>
          <a:ext cx="22320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721360" imgH="127000" progId="Equation.3">
                  <p:embed/>
                </p:oleObj>
              </mc:Choice>
              <mc:Fallback>
                <p:oleObj r:id="rId8" imgW="721360" imgH="1270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11413" y="5373688"/>
                        <a:ext cx="2232025" cy="460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82" name="右箭头 206881"/>
          <p:cNvSpPr/>
          <p:nvPr/>
        </p:nvSpPr>
        <p:spPr>
          <a:xfrm>
            <a:off x="1116013" y="6021388"/>
            <a:ext cx="792162" cy="217487"/>
          </a:xfrm>
          <a:prstGeom prst="rightArrow">
            <a:avLst>
              <a:gd name="adj1" fmla="val 50000"/>
              <a:gd name="adj2" fmla="val 90889"/>
            </a:avLst>
          </a:prstGeom>
          <a:solidFill>
            <a:srgbClr val="FF0000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206883" name="对象 206882"/>
          <p:cNvGraphicFramePr/>
          <p:nvPr/>
        </p:nvGraphicFramePr>
        <p:xfrm>
          <a:off x="2411413" y="6021388"/>
          <a:ext cx="26638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953135" imgH="127000" progId="Equation.3">
                  <p:embed/>
                </p:oleObj>
              </mc:Choice>
              <mc:Fallback>
                <p:oleObj r:id="rId10" imgW="953135" imgH="1270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11413" y="6021388"/>
                        <a:ext cx="2663825" cy="4206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892" name="组合 206891"/>
          <p:cNvGrpSpPr/>
          <p:nvPr/>
        </p:nvGrpSpPr>
        <p:grpSpPr>
          <a:xfrm>
            <a:off x="6443663" y="2637790"/>
            <a:ext cx="2305050" cy="2160588"/>
            <a:chOff x="4059" y="1752"/>
            <a:chExt cx="1452" cy="1361"/>
          </a:xfrm>
        </p:grpSpPr>
        <p:sp>
          <p:nvSpPr>
            <p:cNvPr id="63508" name="直接连接符 206886"/>
            <p:cNvSpPr/>
            <p:nvPr/>
          </p:nvSpPr>
          <p:spPr>
            <a:xfrm>
              <a:off x="4059" y="2473"/>
              <a:ext cx="1233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3509" name="直接连接符 206887"/>
            <p:cNvSpPr/>
            <p:nvPr/>
          </p:nvSpPr>
          <p:spPr>
            <a:xfrm>
              <a:off x="4604" y="1872"/>
              <a:ext cx="0" cy="124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63510" name="文本框 206889"/>
            <p:cNvSpPr txBox="1"/>
            <p:nvPr/>
          </p:nvSpPr>
          <p:spPr>
            <a:xfrm>
              <a:off x="4639" y="1752"/>
              <a:ext cx="219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3511" name="文本框 206890"/>
            <p:cNvSpPr txBox="1"/>
            <p:nvPr/>
          </p:nvSpPr>
          <p:spPr>
            <a:xfrm>
              <a:off x="5293" y="2352"/>
              <a:ext cx="218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06893" name="直接连接符 206892"/>
          <p:cNvSpPr/>
          <p:nvPr/>
        </p:nvSpPr>
        <p:spPr>
          <a:xfrm>
            <a:off x="6877050" y="3790315"/>
            <a:ext cx="935038" cy="0"/>
          </a:xfrm>
          <a:prstGeom prst="line">
            <a:avLst/>
          </a:prstGeom>
          <a:ln w="5715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06896" name="矩形 206895"/>
          <p:cNvSpPr/>
          <p:nvPr/>
        </p:nvSpPr>
        <p:spPr>
          <a:xfrm>
            <a:off x="1763713" y="3716338"/>
            <a:ext cx="431800" cy="865187"/>
          </a:xfrm>
          <a:prstGeom prst="rect">
            <a:avLst/>
          </a:prstGeom>
          <a:solidFill>
            <a:srgbClr val="3333CC"/>
          </a:solidFill>
          <a:ln w="9525" cap="flat" cmpd="sng">
            <a:solidFill>
              <a:srgbClr val="3333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06897" name="直接连接符 206896"/>
          <p:cNvSpPr/>
          <p:nvPr/>
        </p:nvSpPr>
        <p:spPr>
          <a:xfrm>
            <a:off x="1973898" y="3615055"/>
            <a:ext cx="0" cy="1008063"/>
          </a:xfrm>
          <a:prstGeom prst="line">
            <a:avLst/>
          </a:prstGeom>
          <a:ln w="38100" cap="sq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  <a:effectLst>
            <a:prstShdw prst="shdw17" dist="17961" dir="2699999">
              <a:srgbClr val="995C00"/>
            </a:prstShdw>
          </a:effectLst>
        </p:spPr>
      </p:sp>
      <p:cxnSp>
        <p:nvCxnSpPr>
          <p:cNvPr id="2" name="直接连接符 1"/>
          <p:cNvCxnSpPr/>
          <p:nvPr/>
        </p:nvCxnSpPr>
        <p:spPr>
          <a:xfrm flipH="1">
            <a:off x="7302500" y="3374390"/>
            <a:ext cx="6350" cy="9191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4045" y="4817745"/>
            <a:ext cx="2097088" cy="1971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" fill="hold"/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" fill="hold"/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90"/>
                                        <p:tgtEl>
                                          <p:spTgt spid="206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20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0"/>
                                        <p:tgtEl>
                                          <p:spTgt spid="206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206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2000"/>
                                        <p:tgtEl>
                                          <p:spTgt spid="20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20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0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2000"/>
                                        <p:tgtEl>
                                          <p:spTgt spid="206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2068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2000"/>
                                        <p:tgtEl>
                                          <p:spTgt spid="206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2" dur="500"/>
                                        <p:tgtEl>
                                          <p:spTgt spid="20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3000"/>
                                        <p:tgtEl>
                                          <p:spTgt spid="206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0" grpId="0"/>
      <p:bldP spid="206866" grpId="0" bldLvl="0" animBg="1"/>
      <p:bldP spid="206873" grpId="0" bldLvl="0" animBg="1"/>
      <p:bldP spid="206875" grpId="0"/>
      <p:bldP spid="20688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23665" y="2204720"/>
            <a:ext cx="49282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/>
              <a:t>On September 14, 2022, Shanghai enterprises achieved mass production of 14 nm advanced process scale, and breakthroughs were made in 90 nm lithography machine, 5 nm etcher, 12 inch large silicon chip, domestic CPU and 5G chip.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779010"/>
            <a:ext cx="3331210" cy="2005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05" y="259715"/>
            <a:ext cx="2732405" cy="1715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204720"/>
            <a:ext cx="3319780" cy="23444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6210" y="4580255"/>
            <a:ext cx="2465070" cy="13658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525" y="4580255"/>
            <a:ext cx="2513965" cy="13608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2455" y="256540"/>
            <a:ext cx="2884805" cy="17183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775" y="260350"/>
            <a:ext cx="2799715" cy="17145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03040" y="6021070"/>
            <a:ext cx="47694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Superconducting quantum chip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6" name="文本框 228355"/>
          <p:cNvSpPr txBox="1"/>
          <p:nvPr/>
        </p:nvSpPr>
        <p:spPr>
          <a:xfrm>
            <a:off x="307658" y="304800"/>
            <a:ext cx="5215890" cy="64516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1.3.2 Independent Source</a:t>
            </a:r>
          </a:p>
        </p:txBody>
      </p:sp>
      <p:sp>
        <p:nvSpPr>
          <p:cNvPr id="228357" name="文本框 228356"/>
          <p:cNvSpPr txBox="1"/>
          <p:nvPr/>
        </p:nvSpPr>
        <p:spPr>
          <a:xfrm>
            <a:off x="2591435" y="2421255"/>
            <a:ext cx="6256020" cy="108077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47650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endParaRPr lang="en-US" sz="24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8364" name="文本框 228363"/>
          <p:cNvSpPr txBox="1"/>
          <p:nvPr/>
        </p:nvSpPr>
        <p:spPr>
          <a:xfrm>
            <a:off x="330200" y="3764280"/>
            <a:ext cx="295084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circuit symbol</a:t>
            </a:r>
          </a:p>
        </p:txBody>
      </p:sp>
      <p:sp>
        <p:nvSpPr>
          <p:cNvPr id="228376" name="文本框 228375"/>
          <p:cNvSpPr txBox="1"/>
          <p:nvPr/>
        </p:nvSpPr>
        <p:spPr>
          <a:xfrm>
            <a:off x="217170" y="1136015"/>
            <a:ext cx="4497705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 I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deal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V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oltage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ource</a:t>
            </a:r>
          </a:p>
        </p:txBody>
      </p:sp>
      <p:sp>
        <p:nvSpPr>
          <p:cNvPr id="228377" name="文本框 228376"/>
          <p:cNvSpPr txBox="1"/>
          <p:nvPr/>
        </p:nvSpPr>
        <p:spPr>
          <a:xfrm>
            <a:off x="330200" y="1831340"/>
            <a:ext cx="2076450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definition</a:t>
            </a:r>
          </a:p>
        </p:txBody>
      </p:sp>
      <p:sp>
        <p:nvSpPr>
          <p:cNvPr id="228378" name="右箭头 228377"/>
          <p:cNvSpPr/>
          <p:nvPr/>
        </p:nvSpPr>
        <p:spPr>
          <a:xfrm>
            <a:off x="2843848" y="2014538"/>
            <a:ext cx="1008062" cy="144462"/>
          </a:xfrm>
          <a:prstGeom prst="rightArrow">
            <a:avLst>
              <a:gd name="adj1" fmla="val 50000"/>
              <a:gd name="adj2" fmla="val 174128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pSp>
        <p:nvGrpSpPr>
          <p:cNvPr id="228388" name="组合 228387"/>
          <p:cNvGrpSpPr/>
          <p:nvPr/>
        </p:nvGrpSpPr>
        <p:grpSpPr>
          <a:xfrm>
            <a:off x="2555875" y="4221163"/>
            <a:ext cx="3382963" cy="2058987"/>
            <a:chOff x="1610" y="2659"/>
            <a:chExt cx="2131" cy="1297"/>
          </a:xfrm>
        </p:grpSpPr>
        <p:sp>
          <p:nvSpPr>
            <p:cNvPr id="64521" name="文本框 228371"/>
            <p:cNvSpPr txBox="1"/>
            <p:nvPr/>
          </p:nvSpPr>
          <p:spPr>
            <a:xfrm>
              <a:off x="2200" y="2659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graphicFrame>
          <p:nvGraphicFramePr>
            <p:cNvPr id="64522" name="对象 228379"/>
            <p:cNvGraphicFramePr/>
            <p:nvPr/>
          </p:nvGraphicFramePr>
          <p:xfrm>
            <a:off x="2471" y="3566"/>
            <a:ext cx="32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37795" imgH="170815" progId="Equation.3">
                    <p:embed/>
                  </p:oleObj>
                </mc:Choice>
                <mc:Fallback>
                  <p:oleObj r:id="rId2" imgW="137795" imgH="170815" progId="Equation.3">
                    <p:embed/>
                    <p:pic>
                      <p:nvPicPr>
                        <p:cNvPr id="0" name="图片 3099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71" y="3566"/>
                          <a:ext cx="325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23" name="文本框 228380"/>
            <p:cNvSpPr txBox="1"/>
            <p:nvPr/>
          </p:nvSpPr>
          <p:spPr>
            <a:xfrm>
              <a:off x="1927" y="3385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4524" name="文本框 228381"/>
            <p:cNvSpPr txBox="1"/>
            <p:nvPr/>
          </p:nvSpPr>
          <p:spPr>
            <a:xfrm>
              <a:off x="2970" y="324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4525" name="左箭头 228383"/>
            <p:cNvSpPr/>
            <p:nvPr/>
          </p:nvSpPr>
          <p:spPr>
            <a:xfrm>
              <a:off x="1610" y="3022"/>
              <a:ext cx="680" cy="91"/>
            </a:xfrm>
            <a:prstGeom prst="leftArrow">
              <a:avLst>
                <a:gd name="adj1" fmla="val 50000"/>
                <a:gd name="adj2" fmla="val 186467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grpSp>
          <p:nvGrpSpPr>
            <p:cNvPr id="64526" name="组合 228386"/>
            <p:cNvGrpSpPr/>
            <p:nvPr/>
          </p:nvGrpSpPr>
          <p:grpSpPr>
            <a:xfrm>
              <a:off x="1693" y="2985"/>
              <a:ext cx="2048" cy="536"/>
              <a:chOff x="1693" y="2985"/>
              <a:chExt cx="2048" cy="536"/>
            </a:xfrm>
          </p:grpSpPr>
          <p:sp>
            <p:nvSpPr>
              <p:cNvPr id="64527" name="椭圆 228374"/>
              <p:cNvSpPr/>
              <p:nvPr/>
            </p:nvSpPr>
            <p:spPr>
              <a:xfrm>
                <a:off x="2363" y="2985"/>
                <a:ext cx="547" cy="536"/>
              </a:xfrm>
              <a:prstGeom prst="ellipse">
                <a:avLst/>
              </a:prstGeom>
              <a:solidFill>
                <a:schemeClr val="accent1"/>
              </a:solidFill>
              <a:ln w="508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4528" name="直接连接符 228368"/>
              <p:cNvSpPr/>
              <p:nvPr/>
            </p:nvSpPr>
            <p:spPr>
              <a:xfrm rot="5400000">
                <a:off x="2717" y="2246"/>
                <a:ext cx="0" cy="204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oval" w="med" len="med"/>
                <a:tailEnd type="oval" w="med" len="med"/>
              </a:ln>
            </p:spPr>
          </p:sp>
        </p:grpSp>
      </p:grpSp>
      <p:sp>
        <p:nvSpPr>
          <p:cNvPr id="3" name="文本框 2"/>
          <p:cNvSpPr txBox="1"/>
          <p:nvPr/>
        </p:nvSpPr>
        <p:spPr>
          <a:xfrm>
            <a:off x="827405" y="2700655"/>
            <a:ext cx="7563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The voltage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is constant, indepenent of its current</a:t>
            </a:r>
            <a:endParaRPr lang="en-US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2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2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28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1000"/>
                                        <p:tgtEl>
                                          <p:spTgt spid="22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bldLvl="0" animBg="1"/>
      <p:bldP spid="228357" grpId="0"/>
      <p:bldP spid="228364" grpId="0" bldLvl="0" animBg="1"/>
      <p:bldP spid="228376" grpId="0" bldLvl="0" animBg="1"/>
      <p:bldP spid="228377" grpId="0" bldLvl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0" name="文本框 229379"/>
          <p:cNvSpPr txBox="1"/>
          <p:nvPr/>
        </p:nvSpPr>
        <p:spPr>
          <a:xfrm>
            <a:off x="250825" y="1081565"/>
            <a:ext cx="5327650" cy="460375"/>
          </a:xfrm>
          <a:prstGeom prst="rect">
            <a:avLst/>
          </a:prstGeom>
          <a:noFill/>
          <a:ln w="12700">
            <a:noFill/>
            <a:miter/>
          </a:ln>
        </p:spPr>
        <p:txBody>
          <a:bodyPr anchor="ctr">
            <a:spAutoFit/>
          </a:bodyPr>
          <a:lstStyle/>
          <a:p>
            <a:pPr marR="0" algn="l" defTabSz="914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(1)  Constant voltage</a:t>
            </a:r>
          </a:p>
        </p:txBody>
      </p:sp>
      <p:sp>
        <p:nvSpPr>
          <p:cNvPr id="229381" name="文本框 229380"/>
          <p:cNvSpPr txBox="1"/>
          <p:nvPr/>
        </p:nvSpPr>
        <p:spPr>
          <a:xfrm>
            <a:off x="250825" y="1690053"/>
            <a:ext cx="5003800" cy="1198880"/>
          </a:xfrm>
          <a:prstGeom prst="rect">
            <a:avLst/>
          </a:prstGeom>
          <a:noFill/>
          <a:ln w="12700">
            <a:noFill/>
            <a:miter/>
          </a:ln>
        </p:spPr>
        <p:txBody>
          <a:bodyPr anchor="ctr">
            <a:spAutoFit/>
          </a:bodyPr>
          <a:lstStyle/>
          <a:p>
            <a:pPr marR="0" algn="l" defTabSz="914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defRPr/>
            </a:pPr>
            <a:r>
              <a:rPr kumimoji="0" lang="en-US" altLang="zh-CN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(2)  The current through the voltage source depends on the power  and external circuit。</a:t>
            </a:r>
          </a:p>
        </p:txBody>
      </p:sp>
      <p:grpSp>
        <p:nvGrpSpPr>
          <p:cNvPr id="229392" name="组合 229391"/>
          <p:cNvGrpSpPr/>
          <p:nvPr/>
        </p:nvGrpSpPr>
        <p:grpSpPr>
          <a:xfrm>
            <a:off x="5651500" y="550228"/>
            <a:ext cx="2954338" cy="2449512"/>
            <a:chOff x="3651" y="391"/>
            <a:chExt cx="1861" cy="1543"/>
          </a:xfrm>
        </p:grpSpPr>
        <p:sp>
          <p:nvSpPr>
            <p:cNvPr id="65562" name="直接连接符 229385"/>
            <p:cNvSpPr/>
            <p:nvPr/>
          </p:nvSpPr>
          <p:spPr>
            <a:xfrm>
              <a:off x="3651" y="1525"/>
              <a:ext cx="1542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5563" name="直接连接符 229386"/>
            <p:cNvSpPr/>
            <p:nvPr/>
          </p:nvSpPr>
          <p:spPr>
            <a:xfrm>
              <a:off x="4332" y="527"/>
              <a:ext cx="0" cy="1407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65564" name="直接连接符 229387"/>
            <p:cNvSpPr/>
            <p:nvPr/>
          </p:nvSpPr>
          <p:spPr>
            <a:xfrm flipV="1">
              <a:off x="3696" y="1117"/>
              <a:ext cx="1315" cy="0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565" name="文本框 229388"/>
            <p:cNvSpPr txBox="1"/>
            <p:nvPr/>
          </p:nvSpPr>
          <p:spPr>
            <a:xfrm>
              <a:off x="4377" y="391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65566" name="文本框 229389"/>
            <p:cNvSpPr txBox="1"/>
            <p:nvPr/>
          </p:nvSpPr>
          <p:spPr>
            <a:xfrm>
              <a:off x="5239" y="1389"/>
              <a:ext cx="273" cy="327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graphicFrame>
          <p:nvGraphicFramePr>
            <p:cNvPr id="65567" name="对象 229390"/>
            <p:cNvGraphicFramePr/>
            <p:nvPr/>
          </p:nvGraphicFramePr>
          <p:xfrm>
            <a:off x="4377" y="799"/>
            <a:ext cx="544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292100" imgH="170815" progId="Equation.3">
                    <p:embed/>
                  </p:oleObj>
                </mc:Choice>
                <mc:Fallback>
                  <p:oleObj r:id="rId2" imgW="292100" imgH="170815" progId="Equation.3">
                    <p:embed/>
                    <p:pic>
                      <p:nvPicPr>
                        <p:cNvPr id="0" name="图片 3102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77" y="799"/>
                          <a:ext cx="544" cy="33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394" name="文本框 229393"/>
          <p:cNvSpPr txBox="1"/>
          <p:nvPr/>
        </p:nvSpPr>
        <p:spPr>
          <a:xfrm>
            <a:off x="167005" y="3104515"/>
            <a:ext cx="184912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grpSp>
        <p:nvGrpSpPr>
          <p:cNvPr id="229406" name="组合 229405"/>
          <p:cNvGrpSpPr/>
          <p:nvPr/>
        </p:nvGrpSpPr>
        <p:grpSpPr>
          <a:xfrm>
            <a:off x="395288" y="3357563"/>
            <a:ext cx="2520950" cy="2447925"/>
            <a:chOff x="249" y="2296"/>
            <a:chExt cx="1588" cy="1542"/>
          </a:xfrm>
        </p:grpSpPr>
        <p:sp>
          <p:nvSpPr>
            <p:cNvPr id="65553" name="椭圆 229396"/>
            <p:cNvSpPr/>
            <p:nvPr/>
          </p:nvSpPr>
          <p:spPr>
            <a:xfrm>
              <a:off x="249" y="3022"/>
              <a:ext cx="453" cy="453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5554" name="矩形 229394"/>
            <p:cNvSpPr/>
            <p:nvPr/>
          </p:nvSpPr>
          <p:spPr>
            <a:xfrm>
              <a:off x="476" y="2704"/>
              <a:ext cx="998" cy="1134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5555" name="矩形 229397"/>
            <p:cNvSpPr/>
            <p:nvPr/>
          </p:nvSpPr>
          <p:spPr>
            <a:xfrm>
              <a:off x="1383" y="3022"/>
              <a:ext cx="182" cy="453"/>
            </a:xfrm>
            <a:prstGeom prst="rect">
              <a:avLst/>
            </a:prstGeom>
            <a:solidFill>
              <a:srgbClr val="FFCC00"/>
            </a:solidFill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5556" name="右箭头 229398"/>
            <p:cNvSpPr/>
            <p:nvPr/>
          </p:nvSpPr>
          <p:spPr>
            <a:xfrm>
              <a:off x="748" y="2568"/>
              <a:ext cx="499" cy="91"/>
            </a:xfrm>
            <a:prstGeom prst="rightArrow">
              <a:avLst>
                <a:gd name="adj1" fmla="val 50000"/>
                <a:gd name="adj2" fmla="val 136834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5557" name="文本框 229399"/>
            <p:cNvSpPr txBox="1"/>
            <p:nvPr/>
          </p:nvSpPr>
          <p:spPr>
            <a:xfrm>
              <a:off x="1565" y="3022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R</a:t>
              </a:r>
            </a:p>
          </p:txBody>
        </p:sp>
        <p:sp>
          <p:nvSpPr>
            <p:cNvPr id="65558" name="文本框 229400"/>
            <p:cNvSpPr txBox="1"/>
            <p:nvPr/>
          </p:nvSpPr>
          <p:spPr>
            <a:xfrm>
              <a:off x="1247" y="2296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5559" name="文本框 229401"/>
            <p:cNvSpPr txBox="1"/>
            <p:nvPr/>
          </p:nvSpPr>
          <p:spPr>
            <a:xfrm>
              <a:off x="612" y="3385"/>
              <a:ext cx="27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65560" name="文本框 229402"/>
            <p:cNvSpPr txBox="1"/>
            <p:nvPr/>
          </p:nvSpPr>
          <p:spPr>
            <a:xfrm>
              <a:off x="612" y="2750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graphicFrame>
          <p:nvGraphicFramePr>
            <p:cNvPr id="65561" name="对象 229403"/>
            <p:cNvGraphicFramePr/>
            <p:nvPr/>
          </p:nvGraphicFramePr>
          <p:xfrm>
            <a:off x="748" y="3113"/>
            <a:ext cx="325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37795" imgH="170815" progId="Equation.3">
                    <p:embed/>
                  </p:oleObj>
                </mc:Choice>
                <mc:Fallback>
                  <p:oleObj r:id="rId4" imgW="137795" imgH="170815" progId="Equation.3">
                    <p:embed/>
                    <p:pic>
                      <p:nvPicPr>
                        <p:cNvPr id="0" name="图片 3103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48" y="3113"/>
                          <a:ext cx="325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405" name="圆角矩形标注 229404" descr="羊皮纸"/>
          <p:cNvSpPr/>
          <p:nvPr/>
        </p:nvSpPr>
        <p:spPr>
          <a:xfrm rot="-171208">
            <a:off x="2611120" y="5701665"/>
            <a:ext cx="1437005" cy="741680"/>
          </a:xfrm>
          <a:prstGeom prst="wedgeRoundRectCallout">
            <a:avLst>
              <a:gd name="adj1" fmla="val -109246"/>
              <a:gd name="adj2" fmla="val -45267"/>
              <a:gd name="adj3" fmla="val 16667"/>
            </a:avLst>
          </a:prstGeom>
          <a:blipFill rotWithShape="1">
            <a:blip r:embed="rId6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external circuit</a:t>
            </a:r>
            <a:r>
              <a:rPr lang="en-US" altLang="zh-CN" sz="24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endParaRPr lang="zh-CN" altLang="en-US" sz="2400" b="1" dirty="0">
              <a:solidFill>
                <a:srgbClr val="090903"/>
              </a:solidFill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29407" name="对象 229406"/>
          <p:cNvGraphicFramePr/>
          <p:nvPr/>
        </p:nvGraphicFramePr>
        <p:xfrm>
          <a:off x="5364480" y="3357880"/>
          <a:ext cx="1439545" cy="107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58140" imgH="325120" progId="Equation.3">
                  <p:embed/>
                </p:oleObj>
              </mc:Choice>
              <mc:Fallback>
                <p:oleObj r:id="rId7" imgW="358140" imgH="325120" progId="Equation.3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480" y="3357880"/>
                        <a:ext cx="1439545" cy="10744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08" name="右箭头 229407"/>
          <p:cNvSpPr/>
          <p:nvPr/>
        </p:nvSpPr>
        <p:spPr>
          <a:xfrm rot="-772628">
            <a:off x="4140200" y="3933825"/>
            <a:ext cx="865188" cy="144463"/>
          </a:xfrm>
          <a:prstGeom prst="rightArrow">
            <a:avLst>
              <a:gd name="adj1" fmla="val 50000"/>
              <a:gd name="adj2" fmla="val 149447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29409" name="右箭头 229408"/>
          <p:cNvSpPr/>
          <p:nvPr/>
        </p:nvSpPr>
        <p:spPr>
          <a:xfrm>
            <a:off x="4211638" y="4724400"/>
            <a:ext cx="865187" cy="144463"/>
          </a:xfrm>
          <a:prstGeom prst="rightArrow">
            <a:avLst>
              <a:gd name="adj1" fmla="val 50000"/>
              <a:gd name="adj2" fmla="val 149447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29410" name="右箭头 229409"/>
          <p:cNvSpPr/>
          <p:nvPr/>
        </p:nvSpPr>
        <p:spPr>
          <a:xfrm rot="1047492">
            <a:off x="4067175" y="5300663"/>
            <a:ext cx="865188" cy="144462"/>
          </a:xfrm>
          <a:prstGeom prst="rightArrow">
            <a:avLst>
              <a:gd name="adj1" fmla="val 50000"/>
              <a:gd name="adj2" fmla="val 14944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229411" name="对象 229410"/>
          <p:cNvGraphicFramePr/>
          <p:nvPr/>
        </p:nvGraphicFramePr>
        <p:xfrm>
          <a:off x="5364163" y="4508500"/>
          <a:ext cx="24479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809625" imgH="148590" progId="Equation.3">
                  <p:embed/>
                </p:oleObj>
              </mc:Choice>
              <mc:Fallback>
                <p:oleObj r:id="rId9" imgW="809625" imgH="148590" progId="Equation.3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4508500"/>
                        <a:ext cx="2447925" cy="5143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13" name="对象 229412"/>
          <p:cNvGraphicFramePr/>
          <p:nvPr/>
        </p:nvGraphicFramePr>
        <p:xfrm>
          <a:off x="5364163" y="5229225"/>
          <a:ext cx="25209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776605" imgH="148590" progId="Equation.3">
                  <p:embed/>
                </p:oleObj>
              </mc:Choice>
              <mc:Fallback>
                <p:oleObj r:id="rId11" imgW="776605" imgH="148590" progId="Equation.3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5229225"/>
                        <a:ext cx="2520950" cy="4778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14" name="文本框 229413"/>
          <p:cNvSpPr txBox="1"/>
          <p:nvPr/>
        </p:nvSpPr>
        <p:spPr>
          <a:xfrm>
            <a:off x="4211955" y="5804535"/>
            <a:ext cx="4393565" cy="95313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The voltage source cannot be short circuited!</a:t>
            </a: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010" y="267970"/>
            <a:ext cx="1332230" cy="52197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VCR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29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29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29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1000"/>
                                        <p:tgtEl>
                                          <p:spTgt spid="22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22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1000"/>
                                        <p:tgtEl>
                                          <p:spTgt spid="229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29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1000"/>
                                        <p:tgtEl>
                                          <p:spTgt spid="229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/>
      <p:bldP spid="229381" grpId="0"/>
      <p:bldP spid="229394" grpId="0" bldLvl="0" animBg="1"/>
      <p:bldP spid="229405" grpId="0" bldLvl="0" animBg="1"/>
      <p:bldP spid="229414" grpId="0" bldLvl="0" animBg="1"/>
      <p:bldP spid="5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5" name="文本框 230404"/>
          <p:cNvSpPr txBox="1"/>
          <p:nvPr/>
        </p:nvSpPr>
        <p:spPr>
          <a:xfrm>
            <a:off x="232251" y="350838"/>
            <a:ext cx="629983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 power of the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 independent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voltage source</a:t>
            </a:r>
          </a:p>
        </p:txBody>
      </p:sp>
      <p:sp>
        <p:nvSpPr>
          <p:cNvPr id="230409" name="文本框 230408"/>
          <p:cNvSpPr txBox="1"/>
          <p:nvPr/>
        </p:nvSpPr>
        <p:spPr>
          <a:xfrm>
            <a:off x="3091180" y="1482725"/>
            <a:ext cx="5760085" cy="37338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ts val="22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sym typeface="MT Extra" panose="05050102010205020202" pitchFamily="18" charset="2"/>
              </a:rPr>
              <a:t> 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nonassociated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　　　　　　　　　　　　　　　</a:t>
            </a:r>
          </a:p>
        </p:txBody>
      </p:sp>
      <p:sp>
        <p:nvSpPr>
          <p:cNvPr id="230414" name="直接连接符 230413"/>
          <p:cNvSpPr/>
          <p:nvPr/>
        </p:nvSpPr>
        <p:spPr>
          <a:xfrm>
            <a:off x="1692275" y="1341438"/>
            <a:ext cx="45878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230462" name="组合 230461"/>
          <p:cNvGrpSpPr/>
          <p:nvPr/>
        </p:nvGrpSpPr>
        <p:grpSpPr>
          <a:xfrm>
            <a:off x="207963" y="1110933"/>
            <a:ext cx="2090737" cy="2425700"/>
            <a:chOff x="249" y="663"/>
            <a:chExt cx="1317" cy="1528"/>
          </a:xfrm>
        </p:grpSpPr>
        <p:sp>
          <p:nvSpPr>
            <p:cNvPr id="66594" name="椭圆 230415"/>
            <p:cNvSpPr/>
            <p:nvPr/>
          </p:nvSpPr>
          <p:spPr>
            <a:xfrm rot="10800000">
              <a:off x="559" y="1424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595" name="文本框 230416"/>
            <p:cNvSpPr txBox="1"/>
            <p:nvPr/>
          </p:nvSpPr>
          <p:spPr>
            <a:xfrm rot="10800000">
              <a:off x="505" y="1115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6596" name="文本框 230417"/>
            <p:cNvSpPr txBox="1"/>
            <p:nvPr/>
          </p:nvSpPr>
          <p:spPr>
            <a:xfrm>
              <a:off x="533" y="1664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6597" name="文本框 230418"/>
            <p:cNvSpPr txBox="1"/>
            <p:nvPr/>
          </p:nvSpPr>
          <p:spPr>
            <a:xfrm>
              <a:off x="839" y="663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6598" name="椭圆 230419"/>
            <p:cNvSpPr/>
            <p:nvPr/>
          </p:nvSpPr>
          <p:spPr>
            <a:xfrm rot="10800000">
              <a:off x="1380" y="2123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599" name="直接连接符 230420"/>
            <p:cNvSpPr/>
            <p:nvPr/>
          </p:nvSpPr>
          <p:spPr>
            <a:xfrm rot="5400000">
              <a:off x="1060" y="1837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00" name="椭圆 230421"/>
            <p:cNvSpPr/>
            <p:nvPr/>
          </p:nvSpPr>
          <p:spPr>
            <a:xfrm rot="10800000">
              <a:off x="1380" y="948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601" name="直接连接符 230422"/>
            <p:cNvSpPr/>
            <p:nvPr/>
          </p:nvSpPr>
          <p:spPr>
            <a:xfrm rot="5400000">
              <a:off x="1060" y="662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02" name="文本框 230423"/>
            <p:cNvSpPr txBox="1"/>
            <p:nvPr/>
          </p:nvSpPr>
          <p:spPr>
            <a:xfrm>
              <a:off x="1318" y="1386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66603" name="文本框 230424"/>
            <p:cNvSpPr txBox="1"/>
            <p:nvPr/>
          </p:nvSpPr>
          <p:spPr>
            <a:xfrm rot="10800000">
              <a:off x="1304" y="957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6604" name="文本框 230425"/>
            <p:cNvSpPr txBox="1"/>
            <p:nvPr/>
          </p:nvSpPr>
          <p:spPr>
            <a:xfrm>
              <a:off x="1343" y="1726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6605" name="直接连接符 230414"/>
            <p:cNvSpPr/>
            <p:nvPr/>
          </p:nvSpPr>
          <p:spPr>
            <a:xfrm rot="10800000">
              <a:off x="740" y="982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66606" name="对象 230443"/>
            <p:cNvGraphicFramePr/>
            <p:nvPr/>
          </p:nvGraphicFramePr>
          <p:xfrm>
            <a:off x="249" y="1434"/>
            <a:ext cx="3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37795" imgH="170815" progId="Equation.3">
                    <p:embed/>
                  </p:oleObj>
                </mc:Choice>
                <mc:Fallback>
                  <p:oleObj r:id="rId2" imgW="137795" imgH="170815" progId="Equation.3">
                    <p:embed/>
                    <p:pic>
                      <p:nvPicPr>
                        <p:cNvPr id="0" name="图片 3115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9" y="1434"/>
                          <a:ext cx="30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0447" name="直接连接符 230446"/>
          <p:cNvSpPr/>
          <p:nvPr/>
        </p:nvSpPr>
        <p:spPr>
          <a:xfrm>
            <a:off x="1692275" y="4149725"/>
            <a:ext cx="45878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</p:sp>
      <p:grpSp>
        <p:nvGrpSpPr>
          <p:cNvPr id="230463" name="组合 230462"/>
          <p:cNvGrpSpPr/>
          <p:nvPr/>
        </p:nvGrpSpPr>
        <p:grpSpPr>
          <a:xfrm>
            <a:off x="240983" y="3835083"/>
            <a:ext cx="2090737" cy="2425700"/>
            <a:chOff x="249" y="2387"/>
            <a:chExt cx="1317" cy="1528"/>
          </a:xfrm>
        </p:grpSpPr>
        <p:sp>
          <p:nvSpPr>
            <p:cNvPr id="66581" name="椭圆 230447"/>
            <p:cNvSpPr/>
            <p:nvPr/>
          </p:nvSpPr>
          <p:spPr>
            <a:xfrm rot="10800000">
              <a:off x="559" y="3148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582" name="文本框 230448"/>
            <p:cNvSpPr txBox="1"/>
            <p:nvPr/>
          </p:nvSpPr>
          <p:spPr>
            <a:xfrm rot="10800000">
              <a:off x="505" y="2839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6583" name="文本框 230449"/>
            <p:cNvSpPr txBox="1"/>
            <p:nvPr/>
          </p:nvSpPr>
          <p:spPr>
            <a:xfrm>
              <a:off x="533" y="3388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6584" name="文本框 230450"/>
            <p:cNvSpPr txBox="1"/>
            <p:nvPr/>
          </p:nvSpPr>
          <p:spPr>
            <a:xfrm>
              <a:off x="839" y="2387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6585" name="椭圆 230451"/>
            <p:cNvSpPr/>
            <p:nvPr/>
          </p:nvSpPr>
          <p:spPr>
            <a:xfrm rot="10800000">
              <a:off x="1380" y="3847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586" name="直接连接符 230452"/>
            <p:cNvSpPr/>
            <p:nvPr/>
          </p:nvSpPr>
          <p:spPr>
            <a:xfrm rot="5400000">
              <a:off x="1060" y="356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587" name="椭圆 230453"/>
            <p:cNvSpPr/>
            <p:nvPr/>
          </p:nvSpPr>
          <p:spPr>
            <a:xfrm rot="10800000">
              <a:off x="1380" y="2672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6588" name="直接连接符 230454"/>
            <p:cNvSpPr/>
            <p:nvPr/>
          </p:nvSpPr>
          <p:spPr>
            <a:xfrm rot="5400000">
              <a:off x="1060" y="238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589" name="文本框 230455"/>
            <p:cNvSpPr txBox="1"/>
            <p:nvPr/>
          </p:nvSpPr>
          <p:spPr>
            <a:xfrm>
              <a:off x="1318" y="3110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66590" name="文本框 230456"/>
            <p:cNvSpPr txBox="1"/>
            <p:nvPr/>
          </p:nvSpPr>
          <p:spPr>
            <a:xfrm rot="10800000">
              <a:off x="1304" y="26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6591" name="文本框 230457"/>
            <p:cNvSpPr txBox="1"/>
            <p:nvPr/>
          </p:nvSpPr>
          <p:spPr>
            <a:xfrm>
              <a:off x="1343" y="345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6592" name="直接连接符 230458"/>
            <p:cNvSpPr/>
            <p:nvPr/>
          </p:nvSpPr>
          <p:spPr>
            <a:xfrm rot="10800000">
              <a:off x="740" y="2706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66593" name="对象 230459"/>
            <p:cNvGraphicFramePr/>
            <p:nvPr/>
          </p:nvGraphicFramePr>
          <p:xfrm>
            <a:off x="249" y="3158"/>
            <a:ext cx="30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37795" imgH="170815" progId="Equation.3">
                    <p:embed/>
                  </p:oleObj>
                </mc:Choice>
                <mc:Fallback>
                  <p:oleObj r:id="rId4" imgW="137795" imgH="170815" progId="Equation.3">
                    <p:embed/>
                    <p:pic>
                      <p:nvPicPr>
                        <p:cNvPr id="0" name="图片 3114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49" y="3158"/>
                          <a:ext cx="30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0465" name="对象 230464"/>
          <p:cNvGraphicFramePr/>
          <p:nvPr/>
        </p:nvGraphicFramePr>
        <p:xfrm>
          <a:off x="7121843" y="351155"/>
          <a:ext cx="14112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24180" imgH="170815" progId="Equation.3">
                  <p:embed/>
                </p:oleObj>
              </mc:Choice>
              <mc:Fallback>
                <p:oleObj r:id="rId6" imgW="424180" imgH="170815" progId="Equation.3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121843" y="351155"/>
                        <a:ext cx="1411287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66" name="文本框 230465"/>
          <p:cNvSpPr txBox="1"/>
          <p:nvPr/>
        </p:nvSpPr>
        <p:spPr>
          <a:xfrm>
            <a:off x="4716463" y="1992313"/>
            <a:ext cx="3959225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　　　　　　　　　　　　　　　　　</a:t>
            </a:r>
          </a:p>
        </p:txBody>
      </p:sp>
      <p:sp>
        <p:nvSpPr>
          <p:cNvPr id="230468" name="右箭头 230467"/>
          <p:cNvSpPr/>
          <p:nvPr/>
        </p:nvSpPr>
        <p:spPr>
          <a:xfrm>
            <a:off x="5033963" y="2798128"/>
            <a:ext cx="792162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0469" name="文本框 230468"/>
          <p:cNvSpPr txBox="1"/>
          <p:nvPr/>
        </p:nvSpPr>
        <p:spPr>
          <a:xfrm>
            <a:off x="5682615" y="2593340"/>
            <a:ext cx="3384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supplied power</a:t>
            </a:r>
            <a:endParaRPr lang="zh-CN" altLang="en-US" sz="2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0470" name="文本框 230469"/>
          <p:cNvSpPr txBox="1"/>
          <p:nvPr/>
        </p:nvSpPr>
        <p:spPr>
          <a:xfrm>
            <a:off x="3091180" y="4495483"/>
            <a:ext cx="5796280" cy="37338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ts val="22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sym typeface="MT Extra" panose="05050102010205020202" pitchFamily="18" charset="2"/>
              </a:rPr>
              <a:t> 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associated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　　　　　　　　　　　　　　　</a:t>
            </a:r>
          </a:p>
        </p:txBody>
      </p:sp>
      <p:graphicFrame>
        <p:nvGraphicFramePr>
          <p:cNvPr id="230472" name="对象 230471"/>
          <p:cNvGraphicFramePr/>
          <p:nvPr/>
        </p:nvGraphicFramePr>
        <p:xfrm>
          <a:off x="3496628" y="5279073"/>
          <a:ext cx="13938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57200" imgH="170815" progId="Equation.3">
                  <p:embed/>
                </p:oleObj>
              </mc:Choice>
              <mc:Fallback>
                <p:oleObj r:id="rId8" imgW="457200" imgH="170815" progId="Equation.3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496628" y="5279073"/>
                        <a:ext cx="1393825" cy="569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73" name="右箭头 230472"/>
          <p:cNvSpPr/>
          <p:nvPr/>
        </p:nvSpPr>
        <p:spPr>
          <a:xfrm>
            <a:off x="5106035" y="5501958"/>
            <a:ext cx="792163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0474" name="文本框 230473"/>
          <p:cNvSpPr txBox="1"/>
          <p:nvPr/>
        </p:nvSpPr>
        <p:spPr>
          <a:xfrm>
            <a:off x="5934393" y="5279390"/>
            <a:ext cx="29527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absorbed power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26155" y="2568575"/>
            <a:ext cx="11049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32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0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30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0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"/>
                                        <p:tgtEl>
                                          <p:spTgt spid="230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0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75"/>
                                        <p:tgtEl>
                                          <p:spTgt spid="230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23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0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2" dur="2000"/>
                                        <p:tgtEl>
                                          <p:spTgt spid="230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75"/>
                                        <p:tgtEl>
                                          <p:spTgt spid="23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75"/>
                            </p:stCondLst>
                            <p:childTnLst>
                              <p:par>
                                <p:cTn id="5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1" dur="500"/>
                                        <p:tgtEl>
                                          <p:spTgt spid="230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3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1" dur="500"/>
                                        <p:tgtEl>
                                          <p:spTgt spid="23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0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5" grpId="0" bldLvl="0" animBg="1"/>
      <p:bldP spid="230409" grpId="0"/>
      <p:bldP spid="230466" grpId="0"/>
      <p:bldP spid="230469" grpId="0"/>
      <p:bldP spid="230470" grpId="0"/>
      <p:bldP spid="23047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9" name="文本框 161798"/>
          <p:cNvSpPr txBox="1"/>
          <p:nvPr/>
        </p:nvSpPr>
        <p:spPr>
          <a:xfrm>
            <a:off x="52070" y="1239838"/>
            <a:ext cx="9024620" cy="521017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0099"/>
            </a:prstShdw>
          </a:effec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eaLnBrk="1" hangingPunct="1"/>
            <a:r>
              <a:rPr lang="en-US" altLang="zh-CN" sz="3200" b="1" dirty="0">
                <a:sym typeface="+mn-ea"/>
              </a:rPr>
              <a:t>1</a:t>
            </a:r>
            <a:r>
              <a:rPr lang="zh-CN" altLang="en-US" sz="3200" b="1" dirty="0">
                <a:sym typeface="+mn-ea"/>
              </a:rPr>
              <a:t>、Basic Circuit Principles</a:t>
            </a:r>
          </a:p>
          <a:p>
            <a:pPr lvl="1" eaLnBrk="1" hangingPunct="1">
              <a:buNone/>
            </a:pPr>
            <a:r>
              <a:rPr lang="zh-CN" altLang="en-US" sz="3200" b="1" dirty="0">
                <a:sym typeface="+mn-ea"/>
              </a:rPr>
              <a:t> </a:t>
            </a:r>
            <a:r>
              <a:rPr lang="en-US" altLang="zh-CN" sz="3200" b="1" dirty="0"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①</a:t>
            </a:r>
            <a:r>
              <a:rPr lang="en-US" altLang="zh-CN" sz="3200" b="1" dirty="0">
                <a:sym typeface="+mn-ea"/>
              </a:rPr>
              <a:t>Basic elements(R</a:t>
            </a:r>
            <a:r>
              <a:rPr lang="zh-CN" altLang="en-US" sz="3200" b="1" dirty="0">
                <a:sym typeface="+mn-ea"/>
              </a:rPr>
              <a:t>、</a:t>
            </a:r>
            <a:r>
              <a:rPr lang="en-US" altLang="zh-CN" sz="3200" b="1" dirty="0">
                <a:sym typeface="+mn-ea"/>
              </a:rPr>
              <a:t>L</a:t>
            </a:r>
            <a:r>
              <a:rPr lang="zh-CN" altLang="en-US" sz="3200" b="1" dirty="0">
                <a:sym typeface="+mn-ea"/>
              </a:rPr>
              <a:t>、</a:t>
            </a:r>
            <a:r>
              <a:rPr lang="en-US" altLang="zh-CN" sz="3200" b="1" dirty="0">
                <a:sym typeface="+mn-ea"/>
              </a:rPr>
              <a:t>C</a:t>
            </a:r>
            <a:r>
              <a:rPr lang="zh-CN" altLang="en-US" sz="3200" b="1" dirty="0">
                <a:sym typeface="+mn-ea"/>
              </a:rPr>
              <a:t>、</a:t>
            </a:r>
            <a:r>
              <a:rPr lang="en-US" altLang="zh-CN" sz="3200" b="1" dirty="0">
                <a:sym typeface="+mn-ea"/>
              </a:rPr>
              <a:t>Us</a:t>
            </a:r>
            <a:r>
              <a:rPr lang="zh-CN" altLang="en-US" sz="3200" b="1" dirty="0">
                <a:sym typeface="+mn-ea"/>
              </a:rPr>
              <a:t>、</a:t>
            </a:r>
            <a:r>
              <a:rPr lang="en-US" altLang="zh-CN" sz="3200" b="1" dirty="0">
                <a:sym typeface="+mn-ea"/>
              </a:rPr>
              <a:t>Is)</a:t>
            </a:r>
            <a:endParaRPr lang="en-US" altLang="zh-CN" sz="3200" b="1" dirty="0"/>
          </a:p>
          <a:p>
            <a:pPr lvl="1" eaLnBrk="1" hangingPunct="1">
              <a:buNone/>
            </a:pPr>
            <a:r>
              <a:rPr lang="zh-CN" altLang="en-US" sz="3200" b="1" dirty="0">
                <a:sym typeface="+mn-ea"/>
              </a:rPr>
              <a:t> </a:t>
            </a:r>
            <a:r>
              <a:rPr lang="en-US" altLang="zh-CN" sz="3200" b="1" dirty="0"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②</a:t>
            </a:r>
            <a:r>
              <a:rPr lang="en-US" altLang="zh-CN" sz="3200" b="1" dirty="0">
                <a:sym typeface="+mn-ea"/>
              </a:rPr>
              <a:t>Basic Laws(</a:t>
            </a:r>
            <a:r>
              <a:rPr lang="en-US" altLang="zh-CN" sz="3200" b="1" u="sng" dirty="0">
                <a:sym typeface="+mn-ea"/>
              </a:rPr>
              <a:t>VCR</a:t>
            </a:r>
            <a:r>
              <a:rPr lang="zh-CN" altLang="en-US" sz="3200" b="1" u="sng" dirty="0">
                <a:sym typeface="+mn-ea"/>
              </a:rPr>
              <a:t>、</a:t>
            </a:r>
            <a:r>
              <a:rPr lang="en-US" altLang="zh-CN" sz="3200" b="1" u="sng" dirty="0">
                <a:sym typeface="+mn-ea"/>
              </a:rPr>
              <a:t>KCL</a:t>
            </a:r>
            <a:r>
              <a:rPr lang="zh-CN" altLang="en-US" sz="3200" b="1" u="sng" dirty="0">
                <a:sym typeface="+mn-ea"/>
              </a:rPr>
              <a:t>、</a:t>
            </a:r>
            <a:r>
              <a:rPr lang="en-US" altLang="zh-CN" sz="3200" b="1" u="sng" dirty="0">
                <a:sym typeface="+mn-ea"/>
              </a:rPr>
              <a:t>KVL</a:t>
            </a:r>
            <a:r>
              <a:rPr lang="en-US" altLang="zh-CN" sz="3200" b="1" dirty="0">
                <a:sym typeface="+mn-ea"/>
              </a:rPr>
              <a:t>)</a:t>
            </a:r>
            <a:endParaRPr lang="zh-CN" altLang="en-US" sz="3200" b="1" dirty="0"/>
          </a:p>
          <a:p>
            <a:pPr lvl="1" eaLnBrk="1" hangingPunct="1">
              <a:buNone/>
            </a:pPr>
            <a:r>
              <a:rPr lang="zh-CN" altLang="en-US" sz="3200" b="1" dirty="0">
                <a:sym typeface="+mn-ea"/>
              </a:rPr>
              <a:t> </a:t>
            </a:r>
            <a:r>
              <a:rPr lang="en-US" altLang="zh-CN" sz="3200" b="1" dirty="0"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③</a:t>
            </a:r>
            <a:r>
              <a:rPr lang="en-US" altLang="zh-CN" sz="3200" b="1" dirty="0">
                <a:sym typeface="+mn-ea"/>
              </a:rPr>
              <a:t>Methods of Analysis</a:t>
            </a:r>
            <a:endParaRPr lang="zh-CN" altLang="en-US" sz="3200" b="1" dirty="0"/>
          </a:p>
          <a:p>
            <a:pPr lvl="1" eaLnBrk="1" hangingPunct="1">
              <a:buNone/>
            </a:pPr>
            <a:r>
              <a:rPr lang="zh-CN" altLang="en-US" sz="3200" b="1" dirty="0">
                <a:sym typeface="+mn-ea"/>
              </a:rPr>
              <a:t> </a:t>
            </a:r>
            <a:r>
              <a:rPr lang="en-US" altLang="zh-CN" sz="3200" b="1" dirty="0">
                <a:latin typeface="楷体_GB2312" panose="02010609030101010101" pitchFamily="49" charset="-122"/>
                <a:ea typeface="楷体_GB2312" panose="02010609030101010101" pitchFamily="49" charset="-122"/>
                <a:sym typeface="+mn-ea"/>
              </a:rPr>
              <a:t>④</a:t>
            </a:r>
            <a:r>
              <a:rPr lang="en-US" altLang="zh-CN" sz="3200" b="1" dirty="0">
                <a:sym typeface="+mn-ea"/>
              </a:rPr>
              <a:t>Circuit Theorem(ST</a:t>
            </a:r>
            <a:r>
              <a:rPr lang="zh-CN" altLang="zh-CN" sz="3200" b="1" dirty="0">
                <a:sym typeface="+mn-ea"/>
              </a:rPr>
              <a:t>、</a:t>
            </a:r>
            <a:r>
              <a:rPr lang="en-US" altLang="zh-CN" sz="3200" b="1" dirty="0">
                <a:sym typeface="+mn-ea"/>
              </a:rPr>
              <a:t>TNT)</a:t>
            </a:r>
          </a:p>
          <a:p>
            <a:pPr marL="342900" lvl="0" indent="-342900" eaLnBrk="1" hangingPunct="1">
              <a:buFont typeface="Wingdings" panose="05000000000000000000" charset="0"/>
              <a:buChar char="w"/>
            </a:pPr>
            <a:r>
              <a:rPr lang="en-US" altLang="zh-CN" sz="3200" b="1" dirty="0">
                <a:sym typeface="+mn-ea"/>
              </a:rPr>
              <a:t>2</a:t>
            </a:r>
            <a:r>
              <a:rPr lang="zh-CN" altLang="en-US" sz="3200" b="1" dirty="0">
                <a:sym typeface="+mn-ea"/>
              </a:rPr>
              <a:t>、Dynamic </a:t>
            </a:r>
            <a:r>
              <a:rPr lang="en-US" altLang="zh-CN" sz="3200" b="1" dirty="0">
                <a:sym typeface="+mn-ea"/>
              </a:rPr>
              <a:t>c</a:t>
            </a:r>
            <a:r>
              <a:rPr lang="zh-CN" altLang="en-US" sz="3200" b="1" dirty="0">
                <a:sym typeface="+mn-ea"/>
              </a:rPr>
              <a:t>ircuit </a:t>
            </a:r>
            <a:r>
              <a:rPr lang="en-US" altLang="zh-CN" sz="3200" b="1" dirty="0">
                <a:sym typeface="+mn-ea"/>
              </a:rPr>
              <a:t>A</a:t>
            </a:r>
            <a:r>
              <a:rPr lang="zh-CN" altLang="en-US" sz="3200" b="1" dirty="0">
                <a:sym typeface="+mn-ea"/>
              </a:rPr>
              <a:t>nalysis</a:t>
            </a:r>
            <a:r>
              <a:rPr lang="en-US" altLang="zh-CN" sz="3200" b="1" dirty="0">
                <a:sym typeface="+mn-ea"/>
              </a:rPr>
              <a:t>(FO)</a:t>
            </a:r>
            <a:r>
              <a:rPr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</a:t>
            </a:r>
          </a:p>
          <a:p>
            <a:pPr marL="342900" lvl="0" indent="-342900" eaLnBrk="1" hangingPunct="1">
              <a:buFont typeface="Wingdings" panose="05000000000000000000" charset="0"/>
              <a:buChar char="w"/>
            </a:pPr>
            <a:r>
              <a:rPr lang="en-US" altLang="zh-CN" b="1" dirty="0">
                <a:sym typeface="+mn-ea"/>
              </a:rPr>
              <a:t>3</a:t>
            </a:r>
            <a:r>
              <a:rPr lang="zh-CN" altLang="en-US" b="1" dirty="0">
                <a:sym typeface="+mn-ea"/>
              </a:rPr>
              <a:t>、Sinusoidal Steady-State Analysis</a:t>
            </a:r>
          </a:p>
          <a:p>
            <a:pPr marL="342900" lvl="0" indent="-342900" eaLnBrk="1" hangingPunct="1">
              <a:buFont typeface="Wingdings" panose="05000000000000000000" charset="0"/>
              <a:buChar char="w"/>
            </a:pPr>
            <a:r>
              <a:rPr lang="en-US" altLang="zh-CN" b="1" dirty="0">
                <a:sym typeface="+mn-ea"/>
              </a:rPr>
              <a:t>4</a:t>
            </a:r>
            <a:r>
              <a:rPr lang="zh-CN" altLang="en-US" b="1" dirty="0">
                <a:sym typeface="+mn-ea"/>
              </a:rPr>
              <a:t>、Three-Phase Circuit</a:t>
            </a: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68475" y="344805"/>
            <a:ext cx="503745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000" dirty="0">
                <a:solidFill>
                  <a:schemeClr val="tx1"/>
                </a:solidFill>
                <a:sym typeface="+mn-ea"/>
              </a:rPr>
              <a:t>Course introductio</a:t>
            </a:r>
            <a:r>
              <a:rPr lang="en-US" altLang="zh-CN" sz="4000" dirty="0">
                <a:solidFill>
                  <a:schemeClr val="tx1"/>
                </a:solidFill>
                <a:sym typeface="+mn-ea"/>
              </a:rPr>
              <a:t>n</a:t>
            </a:r>
            <a:endParaRPr lang="zh-CN" altLang="en-US" sz="4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43" name="文本框 231442"/>
          <p:cNvSpPr txBox="1"/>
          <p:nvPr/>
        </p:nvSpPr>
        <p:spPr>
          <a:xfrm>
            <a:off x="140335" y="158115"/>
            <a:ext cx="171958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grpSp>
        <p:nvGrpSpPr>
          <p:cNvPr id="231462" name="组合 231461"/>
          <p:cNvGrpSpPr/>
          <p:nvPr/>
        </p:nvGrpSpPr>
        <p:grpSpPr>
          <a:xfrm>
            <a:off x="250825" y="836613"/>
            <a:ext cx="3889375" cy="2986087"/>
            <a:chOff x="158" y="527"/>
            <a:chExt cx="2450" cy="1881"/>
          </a:xfrm>
        </p:grpSpPr>
        <p:graphicFrame>
          <p:nvGraphicFramePr>
            <p:cNvPr id="67599" name="对象 231427"/>
            <p:cNvGraphicFramePr/>
            <p:nvPr/>
          </p:nvGraphicFramePr>
          <p:xfrm>
            <a:off x="1066" y="527"/>
            <a:ext cx="635" cy="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413385" imgH="127000" progId="Equation.3">
                    <p:embed/>
                  </p:oleObj>
                </mc:Choice>
                <mc:Fallback>
                  <p:oleObj r:id="rId2" imgW="413385" imgH="127000" progId="Equation.3">
                    <p:embed/>
                    <p:pic>
                      <p:nvPicPr>
                        <p:cNvPr id="0" name="图片 3105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66" y="527"/>
                          <a:ext cx="635" cy="22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00" name="椭圆 231429"/>
            <p:cNvSpPr/>
            <p:nvPr/>
          </p:nvSpPr>
          <p:spPr>
            <a:xfrm rot="10800000">
              <a:off x="559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7601" name="文本框 231430"/>
            <p:cNvSpPr txBox="1"/>
            <p:nvPr/>
          </p:nvSpPr>
          <p:spPr>
            <a:xfrm rot="10800000">
              <a:off x="505" y="1024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7602" name="文本框 231431"/>
            <p:cNvSpPr txBox="1"/>
            <p:nvPr/>
          </p:nvSpPr>
          <p:spPr>
            <a:xfrm>
              <a:off x="533" y="1573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7603" name="文本框 231432"/>
            <p:cNvSpPr txBox="1"/>
            <p:nvPr/>
          </p:nvSpPr>
          <p:spPr>
            <a:xfrm>
              <a:off x="1350" y="2081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7604" name="直接连接符 231434"/>
            <p:cNvSpPr/>
            <p:nvPr/>
          </p:nvSpPr>
          <p:spPr>
            <a:xfrm rot="5400000">
              <a:off x="1060" y="174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605" name="直接连接符 231436"/>
            <p:cNvSpPr/>
            <p:nvPr/>
          </p:nvSpPr>
          <p:spPr>
            <a:xfrm rot="5400000">
              <a:off x="1060" y="57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606" name="文本框 231438"/>
            <p:cNvSpPr txBox="1"/>
            <p:nvPr/>
          </p:nvSpPr>
          <p:spPr>
            <a:xfrm rot="10800000">
              <a:off x="1519" y="890"/>
              <a:ext cx="263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7607" name="文本框 231439"/>
            <p:cNvSpPr txBox="1"/>
            <p:nvPr/>
          </p:nvSpPr>
          <p:spPr>
            <a:xfrm>
              <a:off x="975" y="709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7608" name="直接连接符 231440"/>
            <p:cNvSpPr/>
            <p:nvPr/>
          </p:nvSpPr>
          <p:spPr>
            <a:xfrm rot="10800000">
              <a:off x="740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67609" name="对象 231441"/>
            <p:cNvGraphicFramePr/>
            <p:nvPr/>
          </p:nvGraphicFramePr>
          <p:xfrm>
            <a:off x="1202" y="890"/>
            <a:ext cx="322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48590" imgH="160020" progId="Equation.3">
                    <p:embed/>
                  </p:oleObj>
                </mc:Choice>
                <mc:Fallback>
                  <p:oleObj r:id="rId4" imgW="148590" imgH="160020" progId="Equation.3">
                    <p:embed/>
                    <p:pic>
                      <p:nvPicPr>
                        <p:cNvPr id="0" name="图片 3108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890"/>
                          <a:ext cx="322" cy="3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610" name="椭圆 231444"/>
            <p:cNvSpPr/>
            <p:nvPr/>
          </p:nvSpPr>
          <p:spPr>
            <a:xfrm rot="10800000">
              <a:off x="1763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7611" name="文本框 231445"/>
            <p:cNvSpPr txBox="1"/>
            <p:nvPr/>
          </p:nvSpPr>
          <p:spPr>
            <a:xfrm rot="10800000">
              <a:off x="2064" y="9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7612" name="文本框 231446"/>
            <p:cNvSpPr txBox="1"/>
            <p:nvPr/>
          </p:nvSpPr>
          <p:spPr>
            <a:xfrm>
              <a:off x="2064" y="157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67613" name="直接连接符 231449"/>
            <p:cNvSpPr/>
            <p:nvPr/>
          </p:nvSpPr>
          <p:spPr>
            <a:xfrm rot="5400000">
              <a:off x="1620" y="1737"/>
              <a:ext cx="3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614" name="直接连接符 231451"/>
            <p:cNvSpPr/>
            <p:nvPr/>
          </p:nvSpPr>
          <p:spPr>
            <a:xfrm rot="-5400000" flipV="1">
              <a:off x="1621" y="560"/>
              <a:ext cx="1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615" name="直接连接符 231455"/>
            <p:cNvSpPr/>
            <p:nvPr/>
          </p:nvSpPr>
          <p:spPr>
            <a:xfrm rot="10800000">
              <a:off x="1944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7616" name="矩形 231457"/>
            <p:cNvSpPr/>
            <p:nvPr/>
          </p:nvSpPr>
          <p:spPr>
            <a:xfrm>
              <a:off x="1156" y="800"/>
              <a:ext cx="409" cy="181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99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7617" name="文本框 231458"/>
            <p:cNvSpPr txBox="1"/>
            <p:nvPr/>
          </p:nvSpPr>
          <p:spPr>
            <a:xfrm>
              <a:off x="2064" y="1344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10V</a:t>
              </a:r>
            </a:p>
          </p:txBody>
        </p:sp>
        <p:sp>
          <p:nvSpPr>
            <p:cNvPr id="67618" name="文本框 231459"/>
            <p:cNvSpPr txBox="1"/>
            <p:nvPr/>
          </p:nvSpPr>
          <p:spPr>
            <a:xfrm>
              <a:off x="158" y="1344"/>
              <a:ext cx="4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5V</a:t>
              </a:r>
            </a:p>
          </p:txBody>
        </p:sp>
        <p:sp>
          <p:nvSpPr>
            <p:cNvPr id="67619" name="右箭头 231460"/>
            <p:cNvSpPr/>
            <p:nvPr/>
          </p:nvSpPr>
          <p:spPr>
            <a:xfrm>
              <a:off x="993" y="2011"/>
              <a:ext cx="545" cy="90"/>
            </a:xfrm>
            <a:prstGeom prst="rightArrow">
              <a:avLst>
                <a:gd name="adj1" fmla="val 50000"/>
                <a:gd name="adj2" fmla="val 151108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31463" name="文本框 231462"/>
          <p:cNvSpPr txBox="1"/>
          <p:nvPr/>
        </p:nvSpPr>
        <p:spPr>
          <a:xfrm>
            <a:off x="1713230" y="189230"/>
            <a:ext cx="72307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Calculate the power of each element in the diagram</a:t>
            </a:r>
          </a:p>
        </p:txBody>
      </p:sp>
      <p:sp>
        <p:nvSpPr>
          <p:cNvPr id="231464" name="文本框 231463"/>
          <p:cNvSpPr txBox="1"/>
          <p:nvPr/>
        </p:nvSpPr>
        <p:spPr>
          <a:xfrm>
            <a:off x="3488690" y="1106805"/>
            <a:ext cx="159004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Solution:</a:t>
            </a:r>
          </a:p>
        </p:txBody>
      </p:sp>
      <p:graphicFrame>
        <p:nvGraphicFramePr>
          <p:cNvPr id="231465" name="对象 231464"/>
          <p:cNvGraphicFramePr/>
          <p:nvPr/>
        </p:nvGraphicFramePr>
        <p:xfrm>
          <a:off x="5148263" y="1052513"/>
          <a:ext cx="30956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74725" imgH="160020" progId="Equation.3">
                  <p:embed/>
                </p:oleObj>
              </mc:Choice>
              <mc:Fallback>
                <p:oleObj r:id="rId6" imgW="974725" imgH="160020" progId="Equation.3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48263" y="1052513"/>
                        <a:ext cx="3095625" cy="577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6" name="对象 231465"/>
          <p:cNvGraphicFramePr/>
          <p:nvPr/>
        </p:nvGraphicFramePr>
        <p:xfrm>
          <a:off x="4427538" y="1700213"/>
          <a:ext cx="3457575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029970" imgH="269875" progId="Equation.3">
                  <p:embed/>
                </p:oleObj>
              </mc:Choice>
              <mc:Fallback>
                <p:oleObj r:id="rId8" imgW="1029970" imgH="269875" progId="Equation.3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27538" y="1700213"/>
                        <a:ext cx="3457575" cy="971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1467" name="对象 231466"/>
          <p:cNvGraphicFramePr/>
          <p:nvPr/>
        </p:nvGraphicFramePr>
        <p:xfrm>
          <a:off x="2843530" y="4768215"/>
          <a:ext cx="396430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320165" imgH="241300" progId="Equation.DSMT4">
                  <p:embed/>
                </p:oleObj>
              </mc:Choice>
              <mc:Fallback>
                <p:oleObj r:id="rId10" imgW="1320165" imgH="241300" progId="Equation.DSMT4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843530" y="4768215"/>
                        <a:ext cx="3964305" cy="682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1470" name="文本框 231469"/>
          <p:cNvSpPr txBox="1"/>
          <p:nvPr/>
        </p:nvSpPr>
        <p:spPr>
          <a:xfrm>
            <a:off x="6887210" y="3596005"/>
            <a:ext cx="14827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supplied</a:t>
            </a:r>
          </a:p>
        </p:txBody>
      </p:sp>
      <p:sp>
        <p:nvSpPr>
          <p:cNvPr id="231471" name="文本框 231470"/>
          <p:cNvSpPr txBox="1"/>
          <p:nvPr/>
        </p:nvSpPr>
        <p:spPr>
          <a:xfrm>
            <a:off x="6935470" y="4307205"/>
            <a:ext cx="14097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absorbed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31472" name="文本框 231471"/>
          <p:cNvSpPr txBox="1"/>
          <p:nvPr/>
        </p:nvSpPr>
        <p:spPr>
          <a:xfrm>
            <a:off x="6933565" y="4880610"/>
            <a:ext cx="148336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absorbed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42895" y="4245610"/>
            <a:ext cx="2923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5×1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5W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42895" y="3596005"/>
            <a:ext cx="33947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10V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i=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10×1</a:t>
            </a:r>
            <a:r>
              <a:rPr lang="en-US" altLang="zh-CN" sz="2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10W</a:t>
            </a:r>
          </a:p>
        </p:txBody>
      </p:sp>
      <p:sp>
        <p:nvSpPr>
          <p:cNvPr id="229414" name="文本框 229413"/>
          <p:cNvSpPr txBox="1"/>
          <p:nvPr/>
        </p:nvSpPr>
        <p:spPr>
          <a:xfrm>
            <a:off x="1576705" y="5577205"/>
            <a:ext cx="5422265" cy="60769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0" algn="just">
              <a:lnSpc>
                <a:spcPct val="120000"/>
              </a:lnSpc>
              <a:spcBef>
                <a:spcPts val="0"/>
              </a:spcBef>
              <a:buClr>
                <a:srgbClr val="FFFF00"/>
              </a:buClr>
              <a:buSzTx/>
              <a:buFont typeface="Times New Roman" panose="02020603050405020304" pitchFamily="18" charset="0"/>
              <a:buNone/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supplied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）＝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absorbed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）</a:t>
            </a:r>
            <a:r>
              <a:rPr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3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1000"/>
                                        <p:tgtEl>
                                          <p:spTgt spid="23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23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23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1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43" grpId="0" bldLvl="0" animBg="1"/>
      <p:bldP spid="231463" grpId="0"/>
      <p:bldP spid="231464" grpId="0" bldLvl="0" animBg="1"/>
      <p:bldP spid="231470" grpId="0"/>
      <p:bldP spid="231471" grpId="0"/>
      <p:bldP spid="231472" grpId="0"/>
      <p:bldP spid="4" grpId="0"/>
      <p:bldP spid="5" grpId="0"/>
      <p:bldP spid="22941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28" name="组合 232527"/>
          <p:cNvGrpSpPr/>
          <p:nvPr/>
        </p:nvGrpSpPr>
        <p:grpSpPr>
          <a:xfrm>
            <a:off x="3851275" y="1700213"/>
            <a:ext cx="3384550" cy="2138362"/>
            <a:chOff x="2426" y="1071"/>
            <a:chExt cx="2132" cy="1347"/>
          </a:xfrm>
        </p:grpSpPr>
        <p:sp>
          <p:nvSpPr>
            <p:cNvPr id="68636" name="直接连接符 232494"/>
            <p:cNvSpPr/>
            <p:nvPr/>
          </p:nvSpPr>
          <p:spPr>
            <a:xfrm>
              <a:off x="2861" y="1608"/>
              <a:ext cx="1694" cy="13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8637" name="文本框 232495"/>
            <p:cNvSpPr txBox="1"/>
            <p:nvPr/>
          </p:nvSpPr>
          <p:spPr>
            <a:xfrm>
              <a:off x="3864" y="1235"/>
              <a:ext cx="323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8638" name="直接连接符 232496"/>
            <p:cNvSpPr/>
            <p:nvPr/>
          </p:nvSpPr>
          <p:spPr>
            <a:xfrm>
              <a:off x="2426" y="2091"/>
              <a:ext cx="2132" cy="0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8639" name="直接连接符 232497"/>
            <p:cNvSpPr/>
            <p:nvPr/>
          </p:nvSpPr>
          <p:spPr>
            <a:xfrm flipV="1">
              <a:off x="3285" y="1262"/>
              <a:ext cx="0" cy="1141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8640" name="文本框 232498"/>
            <p:cNvSpPr txBox="1"/>
            <p:nvPr/>
          </p:nvSpPr>
          <p:spPr>
            <a:xfrm>
              <a:off x="2925" y="1071"/>
              <a:ext cx="25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68641" name="文本框 232499"/>
            <p:cNvSpPr txBox="1"/>
            <p:nvPr/>
          </p:nvSpPr>
          <p:spPr>
            <a:xfrm>
              <a:off x="4322" y="2053"/>
              <a:ext cx="1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8642" name="文本框 232500"/>
            <p:cNvSpPr txBox="1"/>
            <p:nvPr/>
          </p:nvSpPr>
          <p:spPr>
            <a:xfrm>
              <a:off x="2969" y="2091"/>
              <a:ext cx="255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</a:p>
          </p:txBody>
        </p:sp>
        <p:sp>
          <p:nvSpPr>
            <p:cNvPr id="68643" name="直接连接符 232501"/>
            <p:cNvSpPr/>
            <p:nvPr/>
          </p:nvSpPr>
          <p:spPr>
            <a:xfrm flipH="1">
              <a:off x="3311" y="1450"/>
              <a:ext cx="467" cy="158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2504" name="文本框 232503"/>
          <p:cNvSpPr txBox="1"/>
          <p:nvPr/>
        </p:nvSpPr>
        <p:spPr>
          <a:xfrm>
            <a:off x="346869" y="245428"/>
            <a:ext cx="386651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</a:rPr>
              <a:t>  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actual vo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lta</a:t>
            </a:r>
            <a:r>
              <a:rPr lang="zh-CN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ge source</a:t>
            </a:r>
          </a:p>
        </p:txBody>
      </p:sp>
      <p:grpSp>
        <p:nvGrpSpPr>
          <p:cNvPr id="232534" name="组合 232533"/>
          <p:cNvGrpSpPr/>
          <p:nvPr/>
        </p:nvGrpSpPr>
        <p:grpSpPr>
          <a:xfrm>
            <a:off x="395288" y="981075"/>
            <a:ext cx="2111375" cy="3240088"/>
            <a:chOff x="249" y="618"/>
            <a:chExt cx="1330" cy="2041"/>
          </a:xfrm>
        </p:grpSpPr>
        <p:sp>
          <p:nvSpPr>
            <p:cNvPr id="68619" name="文本框 232510"/>
            <p:cNvSpPr txBox="1"/>
            <p:nvPr/>
          </p:nvSpPr>
          <p:spPr>
            <a:xfrm>
              <a:off x="703" y="618"/>
              <a:ext cx="178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grpSp>
          <p:nvGrpSpPr>
            <p:cNvPr id="68620" name="组合 232523"/>
            <p:cNvGrpSpPr/>
            <p:nvPr/>
          </p:nvGrpSpPr>
          <p:grpSpPr>
            <a:xfrm>
              <a:off x="249" y="799"/>
              <a:ext cx="1330" cy="1860"/>
              <a:chOff x="249" y="799"/>
              <a:chExt cx="1330" cy="1860"/>
            </a:xfrm>
          </p:grpSpPr>
          <p:sp>
            <p:nvSpPr>
              <p:cNvPr id="68621" name="椭圆 232507"/>
              <p:cNvSpPr/>
              <p:nvPr/>
            </p:nvSpPr>
            <p:spPr>
              <a:xfrm rot="10800000">
                <a:off x="559" y="1424"/>
                <a:ext cx="340" cy="340"/>
              </a:xfrm>
              <a:prstGeom prst="ellipse">
                <a:avLst/>
              </a:prstGeom>
              <a:solidFill>
                <a:schemeClr val="accent1"/>
              </a:solidFill>
              <a:ln w="5715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8622" name="文本框 232508"/>
              <p:cNvSpPr txBox="1"/>
              <p:nvPr/>
            </p:nvSpPr>
            <p:spPr>
              <a:xfrm rot="10800000">
                <a:off x="505" y="1115"/>
                <a:ext cx="262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68623" name="文本框 232509"/>
              <p:cNvSpPr txBox="1"/>
              <p:nvPr/>
            </p:nvSpPr>
            <p:spPr>
              <a:xfrm>
                <a:off x="533" y="1664"/>
                <a:ext cx="19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68624" name="椭圆 232511"/>
              <p:cNvSpPr/>
              <p:nvPr/>
            </p:nvSpPr>
            <p:spPr>
              <a:xfrm rot="10800000">
                <a:off x="1380" y="2591"/>
                <a:ext cx="68" cy="68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8625" name="直接连接符 232512"/>
              <p:cNvSpPr/>
              <p:nvPr/>
            </p:nvSpPr>
            <p:spPr>
              <a:xfrm rot="5400000">
                <a:off x="1060" y="2305"/>
                <a:ext cx="0" cy="64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8626" name="椭圆 232513"/>
              <p:cNvSpPr/>
              <p:nvPr/>
            </p:nvSpPr>
            <p:spPr>
              <a:xfrm rot="10800000">
                <a:off x="1380" y="948"/>
                <a:ext cx="68" cy="68"/>
              </a:xfrm>
              <a:prstGeom prst="ellipse">
                <a:avLst/>
              </a:prstGeom>
              <a:noFill/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8627" name="直接连接符 232514"/>
              <p:cNvSpPr/>
              <p:nvPr/>
            </p:nvSpPr>
            <p:spPr>
              <a:xfrm rot="5400000">
                <a:off x="1060" y="662"/>
                <a:ext cx="0" cy="640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8628" name="文本框 232515"/>
              <p:cNvSpPr txBox="1"/>
              <p:nvPr/>
            </p:nvSpPr>
            <p:spPr>
              <a:xfrm>
                <a:off x="1338" y="1616"/>
                <a:ext cx="241" cy="32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</a:p>
            </p:txBody>
          </p:sp>
          <p:sp>
            <p:nvSpPr>
              <p:cNvPr id="68629" name="文本框 232516"/>
              <p:cNvSpPr txBox="1"/>
              <p:nvPr/>
            </p:nvSpPr>
            <p:spPr>
              <a:xfrm rot="10800000">
                <a:off x="1304" y="957"/>
                <a:ext cx="262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68630" name="文本框 232517"/>
              <p:cNvSpPr txBox="1"/>
              <p:nvPr/>
            </p:nvSpPr>
            <p:spPr>
              <a:xfrm>
                <a:off x="1338" y="2160"/>
                <a:ext cx="196" cy="3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68631" name="直接连接符 232518"/>
              <p:cNvSpPr/>
              <p:nvPr/>
            </p:nvSpPr>
            <p:spPr>
              <a:xfrm rot="10800000">
                <a:off x="740" y="982"/>
                <a:ext cx="8" cy="1632"/>
              </a:xfrm>
              <a:prstGeom prst="line">
                <a:avLst/>
              </a:prstGeom>
              <a:ln w="38100" cap="flat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</p:spPr>
          </p:sp>
          <p:graphicFrame>
            <p:nvGraphicFramePr>
              <p:cNvPr id="68632" name="对象 232519"/>
              <p:cNvGraphicFramePr/>
              <p:nvPr/>
            </p:nvGraphicFramePr>
            <p:xfrm>
              <a:off x="249" y="1434"/>
              <a:ext cx="34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3" imgW="137795" imgH="170815" progId="Equation.3">
                      <p:embed/>
                    </p:oleObj>
                  </mc:Choice>
                  <mc:Fallback>
                    <p:oleObj r:id="rId3" imgW="137795" imgH="170815" progId="Equation.3">
                      <p:embed/>
                      <p:pic>
                        <p:nvPicPr>
                          <p:cNvPr id="0" name="图片 3121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49" y="1434"/>
                            <a:ext cx="340" cy="40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633" name="矩形 232520"/>
              <p:cNvSpPr/>
              <p:nvPr/>
            </p:nvSpPr>
            <p:spPr>
              <a:xfrm>
                <a:off x="657" y="2115"/>
                <a:ext cx="182" cy="363"/>
              </a:xfrm>
              <a:prstGeom prst="rect">
                <a:avLst/>
              </a:prstGeom>
              <a:solidFill>
                <a:srgbClr val="FF9900"/>
              </a:solidFill>
              <a:ln w="9525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aphicFrame>
            <p:nvGraphicFramePr>
              <p:cNvPr id="68634" name="对象 232521"/>
              <p:cNvGraphicFramePr/>
              <p:nvPr/>
            </p:nvGraphicFramePr>
            <p:xfrm>
              <a:off x="275" y="2115"/>
              <a:ext cx="343" cy="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160020" imgH="170815" progId="Equation.3">
                      <p:embed/>
                    </p:oleObj>
                  </mc:Choice>
                  <mc:Fallback>
                    <p:oleObj r:id="rId5" imgW="160020" imgH="170815" progId="Equation.3">
                      <p:embed/>
                      <p:pic>
                        <p:nvPicPr>
                          <p:cNvPr id="0" name="图片 3123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75" y="2115"/>
                            <a:ext cx="343" cy="36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8635" name="右箭头 232522"/>
              <p:cNvSpPr/>
              <p:nvPr/>
            </p:nvSpPr>
            <p:spPr>
              <a:xfrm>
                <a:off x="975" y="799"/>
                <a:ext cx="499" cy="91"/>
              </a:xfrm>
              <a:prstGeom prst="rightArrow">
                <a:avLst>
                  <a:gd name="adj1" fmla="val 50000"/>
                  <a:gd name="adj2" fmla="val 136834"/>
                </a:avLst>
              </a:prstGeom>
              <a:solidFill>
                <a:schemeClr val="tx1"/>
              </a:solidFill>
              <a:ln w="9525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p:grpSp>
      </p:grpSp>
      <p:sp>
        <p:nvSpPr>
          <p:cNvPr id="232525" name="圆角矩形标注 232524" descr="羊皮纸"/>
          <p:cNvSpPr/>
          <p:nvPr/>
        </p:nvSpPr>
        <p:spPr>
          <a:xfrm>
            <a:off x="251460" y="4764405"/>
            <a:ext cx="2938145" cy="575945"/>
          </a:xfrm>
          <a:prstGeom prst="wedgeRoundRectCallout">
            <a:avLst>
              <a:gd name="adj1" fmla="val -25383"/>
              <a:gd name="adj2" fmla="val -177232"/>
              <a:gd name="adj3" fmla="val 16667"/>
            </a:avLst>
          </a:prstGeom>
          <a:blipFill rotWithShape="1">
            <a:blip r:embed="rId7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Internal resistance</a:t>
            </a:r>
          </a:p>
        </p:txBody>
      </p:sp>
      <p:sp>
        <p:nvSpPr>
          <p:cNvPr id="232526" name="文本框 232525"/>
          <p:cNvSpPr txBox="1"/>
          <p:nvPr/>
        </p:nvSpPr>
        <p:spPr>
          <a:xfrm>
            <a:off x="3491865" y="949960"/>
            <a:ext cx="1072515" cy="46037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VCR</a:t>
            </a:r>
            <a:endParaRPr lang="en-US" sz="2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32527" name="对象 232526"/>
          <p:cNvGraphicFramePr/>
          <p:nvPr/>
        </p:nvGraphicFramePr>
        <p:xfrm>
          <a:off x="5364163" y="836613"/>
          <a:ext cx="24479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77545" imgH="170815" progId="Equation.3">
                  <p:embed/>
                </p:oleObj>
              </mc:Choice>
              <mc:Fallback>
                <p:oleObj r:id="rId8" imgW="677545" imgH="170815" progId="Equation.3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836613"/>
                        <a:ext cx="2447925" cy="6873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2530" name="文本框 232529"/>
          <p:cNvSpPr txBox="1"/>
          <p:nvPr/>
        </p:nvSpPr>
        <p:spPr>
          <a:xfrm>
            <a:off x="2627313" y="4221480"/>
            <a:ext cx="35290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 good voltage source</a:t>
            </a:r>
          </a:p>
        </p:txBody>
      </p:sp>
      <p:graphicFrame>
        <p:nvGraphicFramePr>
          <p:cNvPr id="232531" name="对象 232530"/>
          <p:cNvGraphicFramePr/>
          <p:nvPr/>
        </p:nvGraphicFramePr>
        <p:xfrm>
          <a:off x="6051550" y="4149725"/>
          <a:ext cx="14001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4180" imgH="170815" progId="Equation.3">
                  <p:embed/>
                </p:oleObj>
              </mc:Choice>
              <mc:Fallback>
                <p:oleObj r:id="rId10" imgW="424180" imgH="170815" progId="Equation.3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051550" y="4149725"/>
                        <a:ext cx="1400175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14" name="文本框 229413"/>
          <p:cNvSpPr txBox="1"/>
          <p:nvPr/>
        </p:nvSpPr>
        <p:spPr>
          <a:xfrm>
            <a:off x="611505" y="5718175"/>
            <a:ext cx="8084185" cy="60769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0" algn="just">
              <a:lnSpc>
                <a:spcPct val="120000"/>
              </a:lnSpc>
              <a:spcBef>
                <a:spcPts val="0"/>
              </a:spcBef>
              <a:buClr>
                <a:srgbClr val="FFFF00"/>
              </a:buClr>
              <a:buSzTx/>
              <a:buFont typeface="Times New Roman" panose="02020603050405020304" pitchFamily="18" charset="0"/>
              <a:buNone/>
            </a:pPr>
            <a:r>
              <a:rPr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The actual voltage source 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shall not be short circuited</a:t>
            </a:r>
            <a:r>
              <a:rPr 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！</a:t>
            </a:r>
            <a:r>
              <a:rPr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2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2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23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3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85" decel="100000"/>
                                        <p:tgtEl>
                                          <p:spTgt spid="2325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385" decel="100000"/>
                                        <p:tgtEl>
                                          <p:spTgt spid="23252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5" dur="385" fill="hold"/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7" dur="385" fill="hold"/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32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23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23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504" grpId="0" bldLvl="0" animBg="1"/>
      <p:bldP spid="232525" grpId="0" bldLvl="0" animBg="1"/>
      <p:bldP spid="232526" grpId="0" bldLvl="0" animBg="1"/>
      <p:bldP spid="232530" grpId="0"/>
      <p:bldP spid="22941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7" name="文本框 233476"/>
          <p:cNvSpPr txBox="1"/>
          <p:nvPr/>
        </p:nvSpPr>
        <p:spPr>
          <a:xfrm>
            <a:off x="250508" y="2252663"/>
            <a:ext cx="180022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symbol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233478" name="文本框 233477"/>
          <p:cNvSpPr txBox="1"/>
          <p:nvPr/>
        </p:nvSpPr>
        <p:spPr>
          <a:xfrm>
            <a:off x="250825" y="260350"/>
            <a:ext cx="4059555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Ideal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urrent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ource</a:t>
            </a:r>
          </a:p>
        </p:txBody>
      </p:sp>
      <p:sp>
        <p:nvSpPr>
          <p:cNvPr id="233479" name="文本框 233478"/>
          <p:cNvSpPr txBox="1"/>
          <p:nvPr/>
        </p:nvSpPr>
        <p:spPr>
          <a:xfrm>
            <a:off x="250825" y="1067435"/>
            <a:ext cx="2045970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definition</a:t>
            </a:r>
          </a:p>
        </p:txBody>
      </p:sp>
      <p:sp>
        <p:nvSpPr>
          <p:cNvPr id="233480" name="右箭头 233479"/>
          <p:cNvSpPr/>
          <p:nvPr/>
        </p:nvSpPr>
        <p:spPr>
          <a:xfrm>
            <a:off x="2582863" y="1225233"/>
            <a:ext cx="1008062" cy="144462"/>
          </a:xfrm>
          <a:prstGeom prst="rightArrow">
            <a:avLst>
              <a:gd name="adj1" fmla="val 50000"/>
              <a:gd name="adj2" fmla="val 174128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pSp>
        <p:nvGrpSpPr>
          <p:cNvPr id="233491" name="组合 233490"/>
          <p:cNvGrpSpPr/>
          <p:nvPr/>
        </p:nvGrpSpPr>
        <p:grpSpPr>
          <a:xfrm>
            <a:off x="3263900" y="2409825"/>
            <a:ext cx="3251200" cy="1466850"/>
            <a:chOff x="2056" y="1881"/>
            <a:chExt cx="2048" cy="924"/>
          </a:xfrm>
        </p:grpSpPr>
        <p:sp>
          <p:nvSpPr>
            <p:cNvPr id="69651" name="直接连接符 233488"/>
            <p:cNvSpPr/>
            <p:nvPr/>
          </p:nvSpPr>
          <p:spPr>
            <a:xfrm rot="5400000">
              <a:off x="3080" y="1248"/>
              <a:ext cx="0" cy="2048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69652" name="椭圆 233487"/>
            <p:cNvSpPr/>
            <p:nvPr/>
          </p:nvSpPr>
          <p:spPr>
            <a:xfrm>
              <a:off x="2726" y="1987"/>
              <a:ext cx="547" cy="536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9653" name="文本框 233481"/>
            <p:cNvSpPr txBox="1"/>
            <p:nvPr/>
          </p:nvSpPr>
          <p:spPr>
            <a:xfrm>
              <a:off x="2880" y="2478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graphicFrame>
          <p:nvGraphicFramePr>
            <p:cNvPr id="69654" name="对象 233482"/>
            <p:cNvGraphicFramePr/>
            <p:nvPr/>
          </p:nvGraphicFramePr>
          <p:xfrm>
            <a:off x="2334" y="1881"/>
            <a:ext cx="26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04775" imgH="170815" progId="Equation.3">
                    <p:embed/>
                  </p:oleObj>
                </mc:Choice>
                <mc:Fallback>
                  <p:oleObj r:id="rId2" imgW="104775" imgH="170815" progId="Equation.3">
                    <p:embed/>
                    <p:pic>
                      <p:nvPicPr>
                        <p:cNvPr id="0" name="图片 3124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334" y="1881"/>
                          <a:ext cx="260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655" name="文本框 233483"/>
            <p:cNvSpPr txBox="1"/>
            <p:nvPr/>
          </p:nvSpPr>
          <p:spPr>
            <a:xfrm>
              <a:off x="2290" y="2387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69656" name="文本框 233484"/>
            <p:cNvSpPr txBox="1"/>
            <p:nvPr/>
          </p:nvSpPr>
          <p:spPr>
            <a:xfrm>
              <a:off x="3333" y="2251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9657" name="左箭头 233485"/>
            <p:cNvSpPr/>
            <p:nvPr/>
          </p:nvSpPr>
          <p:spPr>
            <a:xfrm>
              <a:off x="2262" y="2228"/>
              <a:ext cx="453" cy="86"/>
            </a:xfrm>
            <a:prstGeom prst="leftArrow">
              <a:avLst>
                <a:gd name="adj1" fmla="val 50000"/>
                <a:gd name="adj2" fmla="val 186457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69658" name="直接连接符 233489"/>
            <p:cNvSpPr/>
            <p:nvPr/>
          </p:nvSpPr>
          <p:spPr>
            <a:xfrm>
              <a:off x="3016" y="1979"/>
              <a:ext cx="0" cy="544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3492" name="文本框 233491"/>
          <p:cNvSpPr txBox="1"/>
          <p:nvPr/>
        </p:nvSpPr>
        <p:spPr>
          <a:xfrm>
            <a:off x="250825" y="4652964"/>
            <a:ext cx="6337300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indent="0" defTabSz="9144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(1)   Constant current</a:t>
            </a:r>
          </a:p>
        </p:txBody>
      </p:sp>
      <p:sp>
        <p:nvSpPr>
          <p:cNvPr id="233493" name="文本框 233492"/>
          <p:cNvSpPr txBox="1"/>
          <p:nvPr/>
        </p:nvSpPr>
        <p:spPr>
          <a:xfrm>
            <a:off x="250825" y="5460842"/>
            <a:ext cx="7200900" cy="60769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l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(2)   Voltage between its two terminals of curent source depends on the power  and external circuit。</a:t>
            </a:r>
          </a:p>
        </p:txBody>
      </p:sp>
      <p:sp>
        <p:nvSpPr>
          <p:cNvPr id="233494" name="文本框 233493"/>
          <p:cNvSpPr txBox="1"/>
          <p:nvPr/>
        </p:nvSpPr>
        <p:spPr>
          <a:xfrm>
            <a:off x="395447" y="3845243"/>
            <a:ext cx="114744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VCR</a:t>
            </a:r>
            <a:endParaRPr 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233504" name="组合 233503"/>
          <p:cNvGrpSpPr/>
          <p:nvPr/>
        </p:nvGrpSpPr>
        <p:grpSpPr>
          <a:xfrm>
            <a:off x="6588125" y="3213100"/>
            <a:ext cx="2232025" cy="2952750"/>
            <a:chOff x="4150" y="2024"/>
            <a:chExt cx="1406" cy="1860"/>
          </a:xfrm>
        </p:grpSpPr>
        <p:sp>
          <p:nvSpPr>
            <p:cNvPr id="69645" name="直接连接符 233495"/>
            <p:cNvSpPr/>
            <p:nvPr/>
          </p:nvSpPr>
          <p:spPr>
            <a:xfrm flipV="1">
              <a:off x="4150" y="3126"/>
              <a:ext cx="1239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69646" name="直接连接符 233496"/>
            <p:cNvSpPr/>
            <p:nvPr/>
          </p:nvSpPr>
          <p:spPr>
            <a:xfrm flipH="1">
              <a:off x="4558" y="2230"/>
              <a:ext cx="0" cy="158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69647" name="直接连接符 233497"/>
            <p:cNvSpPr/>
            <p:nvPr/>
          </p:nvSpPr>
          <p:spPr>
            <a:xfrm>
              <a:off x="5041" y="2437"/>
              <a:ext cx="1" cy="1447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9648" name="文本框 233498"/>
            <p:cNvSpPr txBox="1"/>
            <p:nvPr/>
          </p:nvSpPr>
          <p:spPr>
            <a:xfrm>
              <a:off x="4578" y="2024"/>
              <a:ext cx="298" cy="326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69649" name="文本框 233499"/>
            <p:cNvSpPr txBox="1"/>
            <p:nvPr/>
          </p:nvSpPr>
          <p:spPr>
            <a:xfrm>
              <a:off x="5241" y="3058"/>
              <a:ext cx="299" cy="326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  <p:graphicFrame>
          <p:nvGraphicFramePr>
            <p:cNvPr id="69650" name="对象 233500"/>
            <p:cNvGraphicFramePr/>
            <p:nvPr/>
          </p:nvGraphicFramePr>
          <p:xfrm>
            <a:off x="5091" y="2230"/>
            <a:ext cx="465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259080" imgH="170815" progId="Equation.3">
                    <p:embed/>
                  </p:oleObj>
                </mc:Choice>
                <mc:Fallback>
                  <p:oleObj r:id="rId4" imgW="259080" imgH="170815" progId="Equation.3">
                    <p:embed/>
                    <p:pic>
                      <p:nvPicPr>
                        <p:cNvPr id="0" name="图片 3126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091" y="2230"/>
                          <a:ext cx="465" cy="44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文本框 2"/>
          <p:cNvSpPr txBox="1"/>
          <p:nvPr/>
        </p:nvSpPr>
        <p:spPr>
          <a:xfrm>
            <a:off x="1231265" y="1574165"/>
            <a:ext cx="75634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The current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+mn-ea"/>
              </a:rPr>
              <a:t>is constant, indepenent of its voltage</a:t>
            </a:r>
            <a:endParaRPr lang="en-US" altLang="en-US" sz="2800" b="1" dirty="0">
              <a:solidFill>
                <a:schemeClr val="tx1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3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23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3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3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23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33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3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7" grpId="0" bldLvl="0" animBg="1"/>
      <p:bldP spid="233478" grpId="0" bldLvl="0" animBg="1"/>
      <p:bldP spid="233479" grpId="0" bldLvl="0" animBg="1"/>
      <p:bldP spid="233492" grpId="0"/>
      <p:bldP spid="233493" grpId="0"/>
      <p:bldP spid="233494" grpId="0" bldLvl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0" name="文本框 234499"/>
          <p:cNvSpPr txBox="1"/>
          <p:nvPr/>
        </p:nvSpPr>
        <p:spPr>
          <a:xfrm>
            <a:off x="250825" y="260350"/>
            <a:ext cx="201549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sp>
        <p:nvSpPr>
          <p:cNvPr id="234511" name="圆角矩形标注 234510" descr="羊皮纸"/>
          <p:cNvSpPr/>
          <p:nvPr/>
        </p:nvSpPr>
        <p:spPr>
          <a:xfrm rot="-171208">
            <a:off x="627380" y="4512945"/>
            <a:ext cx="1588770" cy="677545"/>
          </a:xfrm>
          <a:prstGeom prst="wedgeRoundRectCallout">
            <a:avLst>
              <a:gd name="adj1" fmla="val 65192"/>
              <a:gd name="adj2" fmla="val -259956"/>
              <a:gd name="adj3" fmla="val 16667"/>
            </a:avLst>
          </a:prstGeom>
          <a:blipFill rotWithShape="1">
            <a:blip r:embed="rId2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external circuit</a:t>
            </a:r>
            <a:endParaRPr lang="zh-CN" altLang="en-US" sz="2400" b="1" dirty="0">
              <a:solidFill>
                <a:srgbClr val="090903"/>
              </a:solidFill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34513" name="右箭头 234512"/>
          <p:cNvSpPr/>
          <p:nvPr/>
        </p:nvSpPr>
        <p:spPr>
          <a:xfrm rot="-772628">
            <a:off x="3326130" y="1890078"/>
            <a:ext cx="865188" cy="144462"/>
          </a:xfrm>
          <a:prstGeom prst="rightArrow">
            <a:avLst>
              <a:gd name="adj1" fmla="val 50000"/>
              <a:gd name="adj2" fmla="val 14944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4514" name="右箭头 234513"/>
          <p:cNvSpPr/>
          <p:nvPr/>
        </p:nvSpPr>
        <p:spPr>
          <a:xfrm>
            <a:off x="3321050" y="2498090"/>
            <a:ext cx="865188" cy="144463"/>
          </a:xfrm>
          <a:prstGeom prst="rightArrow">
            <a:avLst>
              <a:gd name="adj1" fmla="val 50000"/>
              <a:gd name="adj2" fmla="val 149447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4515" name="右箭头 234514"/>
          <p:cNvSpPr/>
          <p:nvPr/>
        </p:nvSpPr>
        <p:spPr>
          <a:xfrm rot="1047492">
            <a:off x="3322955" y="3268980"/>
            <a:ext cx="865188" cy="144463"/>
          </a:xfrm>
          <a:prstGeom prst="rightArrow">
            <a:avLst>
              <a:gd name="adj1" fmla="val 50000"/>
              <a:gd name="adj2" fmla="val 149447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234516" name="对象 234515"/>
          <p:cNvGraphicFramePr/>
          <p:nvPr/>
        </p:nvGraphicFramePr>
        <p:xfrm>
          <a:off x="4737735" y="2271713"/>
          <a:ext cx="29368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98830" imgH="148590" progId="Equation.3">
                  <p:embed/>
                </p:oleObj>
              </mc:Choice>
              <mc:Fallback>
                <p:oleObj r:id="rId3" imgW="798830" imgH="148590" progId="Equation.3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37735" y="2271713"/>
                        <a:ext cx="2936875" cy="625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7" name="对象 234516"/>
          <p:cNvGraphicFramePr/>
          <p:nvPr/>
        </p:nvGraphicFramePr>
        <p:xfrm>
          <a:off x="4707255" y="3262313"/>
          <a:ext cx="29670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831850" imgH="148590" progId="Equation.3">
                  <p:embed/>
                </p:oleObj>
              </mc:Choice>
              <mc:Fallback>
                <p:oleObj r:id="rId5" imgW="831850" imgH="148590" progId="Equation.3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07255" y="3262313"/>
                        <a:ext cx="2967038" cy="527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18" name="文本框 234517"/>
          <p:cNvSpPr txBox="1"/>
          <p:nvPr/>
        </p:nvSpPr>
        <p:spPr>
          <a:xfrm>
            <a:off x="2051685" y="5516880"/>
            <a:ext cx="5728335" cy="52197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Current source cannot be open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ed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！</a:t>
            </a:r>
          </a:p>
        </p:txBody>
      </p:sp>
      <p:grpSp>
        <p:nvGrpSpPr>
          <p:cNvPr id="234522" name="组合 234521"/>
          <p:cNvGrpSpPr/>
          <p:nvPr/>
        </p:nvGrpSpPr>
        <p:grpSpPr>
          <a:xfrm>
            <a:off x="475298" y="1341755"/>
            <a:ext cx="2598737" cy="2447925"/>
            <a:chOff x="109" y="799"/>
            <a:chExt cx="1637" cy="1542"/>
          </a:xfrm>
        </p:grpSpPr>
        <p:sp>
          <p:nvSpPr>
            <p:cNvPr id="70671" name="矩形 234502"/>
            <p:cNvSpPr/>
            <p:nvPr/>
          </p:nvSpPr>
          <p:spPr>
            <a:xfrm>
              <a:off x="385" y="799"/>
              <a:ext cx="998" cy="1542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0672" name="椭圆 234501"/>
            <p:cNvSpPr/>
            <p:nvPr/>
          </p:nvSpPr>
          <p:spPr>
            <a:xfrm>
              <a:off x="158" y="1480"/>
              <a:ext cx="453" cy="453"/>
            </a:xfrm>
            <a:prstGeom prst="ellipse">
              <a:avLst/>
            </a:prstGeom>
            <a:solidFill>
              <a:schemeClr val="accent1"/>
            </a:solidFill>
            <a:ln w="508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0673" name="矩形 234503"/>
            <p:cNvSpPr/>
            <p:nvPr/>
          </p:nvSpPr>
          <p:spPr>
            <a:xfrm>
              <a:off x="1292" y="1344"/>
              <a:ext cx="182" cy="453"/>
            </a:xfrm>
            <a:prstGeom prst="rect">
              <a:avLst/>
            </a:prstGeom>
            <a:solidFill>
              <a:srgbClr val="FFCC00"/>
            </a:solidFill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0674" name="右箭头 234504"/>
            <p:cNvSpPr/>
            <p:nvPr/>
          </p:nvSpPr>
          <p:spPr>
            <a:xfrm rot="-5400000">
              <a:off x="227" y="1262"/>
              <a:ext cx="311" cy="97"/>
            </a:xfrm>
            <a:prstGeom prst="rightArrow">
              <a:avLst>
                <a:gd name="adj1" fmla="val 50000"/>
                <a:gd name="adj2" fmla="val 136826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0675" name="文本框 234505"/>
            <p:cNvSpPr txBox="1"/>
            <p:nvPr/>
          </p:nvSpPr>
          <p:spPr>
            <a:xfrm>
              <a:off x="1474" y="1117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R</a:t>
              </a:r>
            </a:p>
          </p:txBody>
        </p:sp>
        <p:sp>
          <p:nvSpPr>
            <p:cNvPr id="70676" name="文本框 234506"/>
            <p:cNvSpPr txBox="1"/>
            <p:nvPr/>
          </p:nvSpPr>
          <p:spPr>
            <a:xfrm>
              <a:off x="657" y="1525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70677" name="文本框 234507"/>
            <p:cNvSpPr txBox="1"/>
            <p:nvPr/>
          </p:nvSpPr>
          <p:spPr>
            <a:xfrm>
              <a:off x="476" y="1797"/>
              <a:ext cx="273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70678" name="文本框 234508"/>
            <p:cNvSpPr txBox="1"/>
            <p:nvPr/>
          </p:nvSpPr>
          <p:spPr>
            <a:xfrm>
              <a:off x="521" y="1162"/>
              <a:ext cx="272" cy="36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graphicFrame>
          <p:nvGraphicFramePr>
            <p:cNvPr id="70679" name="对象 234509"/>
            <p:cNvGraphicFramePr/>
            <p:nvPr/>
          </p:nvGraphicFramePr>
          <p:xfrm>
            <a:off x="109" y="995"/>
            <a:ext cx="260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4775" imgH="170815" progId="Equation.3">
                    <p:embed/>
                  </p:oleObj>
                </mc:Choice>
                <mc:Fallback>
                  <p:oleObj r:id="rId7" imgW="104775" imgH="170815" progId="Equation.3">
                    <p:embed/>
                    <p:pic>
                      <p:nvPicPr>
                        <p:cNvPr id="0" name="图片 312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9" y="995"/>
                          <a:ext cx="260" cy="39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680" name="直接连接符 234520"/>
            <p:cNvSpPr/>
            <p:nvPr/>
          </p:nvSpPr>
          <p:spPr>
            <a:xfrm>
              <a:off x="158" y="1706"/>
              <a:ext cx="454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</p:grpSp>
      <p:graphicFrame>
        <p:nvGraphicFramePr>
          <p:cNvPr id="234525" name="对象 234524"/>
          <p:cNvGraphicFramePr/>
          <p:nvPr/>
        </p:nvGraphicFramePr>
        <p:xfrm>
          <a:off x="4845050" y="1449705"/>
          <a:ext cx="15113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13385" imgH="170815" progId="Equation.3">
                  <p:embed/>
                </p:oleObj>
              </mc:Choice>
              <mc:Fallback>
                <p:oleObj r:id="rId9" imgW="413385" imgH="170815" progId="Equation.3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45050" y="1449705"/>
                        <a:ext cx="1511300" cy="679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3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45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1000"/>
                                        <p:tgtEl>
                                          <p:spTgt spid="23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23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1000"/>
                                        <p:tgtEl>
                                          <p:spTgt spid="23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3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23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bldLvl="0" animBg="1"/>
      <p:bldP spid="234511" grpId="0" bldLvl="0" animBg="1"/>
      <p:bldP spid="23451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4" name="文本框 235523"/>
          <p:cNvSpPr txBox="1"/>
          <p:nvPr/>
        </p:nvSpPr>
        <p:spPr>
          <a:xfrm>
            <a:off x="223679" y="350838"/>
            <a:ext cx="6268720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 power of the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independent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current source</a:t>
            </a:r>
          </a:p>
        </p:txBody>
      </p:sp>
      <p:sp>
        <p:nvSpPr>
          <p:cNvPr id="235526" name="文本框 235525"/>
          <p:cNvSpPr txBox="1"/>
          <p:nvPr/>
        </p:nvSpPr>
        <p:spPr>
          <a:xfrm>
            <a:off x="3059113" y="1411288"/>
            <a:ext cx="5545137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sym typeface="MT Extra" panose="05050102010205020202" pitchFamily="18" charset="2"/>
              </a:rPr>
              <a:t> 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,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nonassociated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　　　　　　　　　　　　　　　</a:t>
            </a:r>
          </a:p>
        </p:txBody>
      </p:sp>
      <p:graphicFrame>
        <p:nvGraphicFramePr>
          <p:cNvPr id="235559" name="对象 235558"/>
          <p:cNvGraphicFramePr/>
          <p:nvPr/>
        </p:nvGraphicFramePr>
        <p:xfrm>
          <a:off x="6948805" y="351155"/>
          <a:ext cx="13763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13385" imgH="170815" progId="Equation.3">
                  <p:embed/>
                </p:oleObj>
              </mc:Choice>
              <mc:Fallback>
                <p:oleObj r:id="rId2" imgW="413385" imgH="170815" progId="Equation.3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948805" y="351155"/>
                        <a:ext cx="1376363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62" name="右箭头 235561"/>
          <p:cNvSpPr/>
          <p:nvPr/>
        </p:nvSpPr>
        <p:spPr>
          <a:xfrm>
            <a:off x="4643438" y="2493963"/>
            <a:ext cx="792162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5563" name="文本框 235562"/>
          <p:cNvSpPr txBox="1"/>
          <p:nvPr/>
        </p:nvSpPr>
        <p:spPr>
          <a:xfrm>
            <a:off x="5363845" y="2349500"/>
            <a:ext cx="33845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supplied power</a:t>
            </a:r>
            <a:endParaRPr lang="zh-CN" altLang="en-US" sz="24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35564" name="文本框 235563"/>
          <p:cNvSpPr txBox="1"/>
          <p:nvPr/>
        </p:nvSpPr>
        <p:spPr>
          <a:xfrm>
            <a:off x="3276600" y="4148138"/>
            <a:ext cx="5184775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MT Extra" panose="05050102010205020202" pitchFamily="18" charset="2"/>
              </a:rPr>
              <a:t>）</a:t>
            </a:r>
            <a:r>
              <a:rPr lang="zh-CN" altLang="en-US" sz="2400" b="1" dirty="0">
                <a:latin typeface="Times New Roman" panose="02020603050405020304" pitchFamily="18" charset="0"/>
                <a:sym typeface="MT Extra" panose="05050102010205020202" pitchFamily="18" charset="2"/>
              </a:rPr>
              <a:t> 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, </a:t>
            </a:r>
            <a:r>
              <a:rPr lang="en-US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associated</a:t>
            </a:r>
            <a:r>
              <a:rPr lang="zh-CN" altLang="en-US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　　　　　　　　　　　　　　　</a:t>
            </a:r>
          </a:p>
        </p:txBody>
      </p:sp>
      <p:sp>
        <p:nvSpPr>
          <p:cNvPr id="235567" name="右箭头 235566"/>
          <p:cNvSpPr/>
          <p:nvPr/>
        </p:nvSpPr>
        <p:spPr>
          <a:xfrm>
            <a:off x="4716463" y="5300663"/>
            <a:ext cx="792162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5568" name="文本框 235567"/>
          <p:cNvSpPr txBox="1"/>
          <p:nvPr/>
        </p:nvSpPr>
        <p:spPr>
          <a:xfrm>
            <a:off x="5580063" y="5084763"/>
            <a:ext cx="29527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sym typeface="Symbol" panose="05050102010706020507" pitchFamily="18" charset="2"/>
              </a:rPr>
              <a:t>absorbed power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235577" name="组合 235576"/>
          <p:cNvGrpSpPr/>
          <p:nvPr/>
        </p:nvGrpSpPr>
        <p:grpSpPr>
          <a:xfrm>
            <a:off x="758508" y="1264603"/>
            <a:ext cx="1719262" cy="1973262"/>
            <a:chOff x="483" y="948"/>
            <a:chExt cx="1083" cy="1243"/>
          </a:xfrm>
        </p:grpSpPr>
        <p:sp>
          <p:nvSpPr>
            <p:cNvPr id="71707" name="直接连接符 235540"/>
            <p:cNvSpPr/>
            <p:nvPr/>
          </p:nvSpPr>
          <p:spPr>
            <a:xfrm rot="10800000">
              <a:off x="740" y="982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08" name="椭圆 235529"/>
            <p:cNvSpPr/>
            <p:nvPr/>
          </p:nvSpPr>
          <p:spPr>
            <a:xfrm rot="10800000">
              <a:off x="559" y="1424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709" name="椭圆 235533"/>
            <p:cNvSpPr/>
            <p:nvPr/>
          </p:nvSpPr>
          <p:spPr>
            <a:xfrm rot="10800000">
              <a:off x="1380" y="2123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710" name="直接连接符 235534"/>
            <p:cNvSpPr/>
            <p:nvPr/>
          </p:nvSpPr>
          <p:spPr>
            <a:xfrm rot="5400000">
              <a:off x="1060" y="1837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11" name="椭圆 235535"/>
            <p:cNvSpPr/>
            <p:nvPr/>
          </p:nvSpPr>
          <p:spPr>
            <a:xfrm rot="10800000">
              <a:off x="1380" y="948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712" name="直接连接符 235536"/>
            <p:cNvSpPr/>
            <p:nvPr/>
          </p:nvSpPr>
          <p:spPr>
            <a:xfrm rot="5400000">
              <a:off x="1060" y="662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13" name="文本框 235537"/>
            <p:cNvSpPr txBox="1"/>
            <p:nvPr/>
          </p:nvSpPr>
          <p:spPr>
            <a:xfrm>
              <a:off x="1318" y="1386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71714" name="文本框 235538"/>
            <p:cNvSpPr txBox="1"/>
            <p:nvPr/>
          </p:nvSpPr>
          <p:spPr>
            <a:xfrm rot="10800000">
              <a:off x="1304" y="957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1715" name="文本框 235539"/>
            <p:cNvSpPr txBox="1"/>
            <p:nvPr/>
          </p:nvSpPr>
          <p:spPr>
            <a:xfrm>
              <a:off x="1343" y="1726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graphicFrame>
          <p:nvGraphicFramePr>
            <p:cNvPr id="71716" name="对象 235541"/>
            <p:cNvGraphicFramePr/>
            <p:nvPr/>
          </p:nvGraphicFramePr>
          <p:xfrm>
            <a:off x="483" y="962"/>
            <a:ext cx="24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04775" imgH="170815" progId="Equation.3">
                    <p:embed/>
                  </p:oleObj>
                </mc:Choice>
                <mc:Fallback>
                  <p:oleObj r:id="rId4" imgW="104775" imgH="170815" progId="Equation.3">
                    <p:embed/>
                    <p:pic>
                      <p:nvPicPr>
                        <p:cNvPr id="0" name="图片 3133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3" y="962"/>
                          <a:ext cx="24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17" name="直接连接符 235574"/>
            <p:cNvSpPr/>
            <p:nvPr/>
          </p:nvSpPr>
          <p:spPr>
            <a:xfrm flipV="1">
              <a:off x="567" y="1616"/>
              <a:ext cx="317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18" name="上箭头 235575"/>
            <p:cNvSpPr/>
            <p:nvPr/>
          </p:nvSpPr>
          <p:spPr>
            <a:xfrm>
              <a:off x="699" y="1083"/>
              <a:ext cx="94" cy="319"/>
            </a:xfrm>
            <a:prstGeom prst="upArrow">
              <a:avLst>
                <a:gd name="adj1" fmla="val 50000"/>
                <a:gd name="adj2" fmla="val 111879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235579" name="对象 235578"/>
          <p:cNvGraphicFramePr/>
          <p:nvPr/>
        </p:nvGraphicFramePr>
        <p:xfrm>
          <a:off x="3216910" y="5005705"/>
          <a:ext cx="13763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13385" imgH="170815" progId="Equation.3">
                  <p:embed/>
                </p:oleObj>
              </mc:Choice>
              <mc:Fallback>
                <p:oleObj r:id="rId6" imgW="413385" imgH="170815" progId="Equation.3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910" y="5005705"/>
                        <a:ext cx="1376363" cy="619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5594" name="组合 235593"/>
          <p:cNvGrpSpPr/>
          <p:nvPr/>
        </p:nvGrpSpPr>
        <p:grpSpPr>
          <a:xfrm>
            <a:off x="723900" y="3933825"/>
            <a:ext cx="1687513" cy="2216150"/>
            <a:chOff x="456" y="2614"/>
            <a:chExt cx="1063" cy="1258"/>
          </a:xfrm>
        </p:grpSpPr>
        <p:sp>
          <p:nvSpPr>
            <p:cNvPr id="71695" name="直接连接符 235580"/>
            <p:cNvSpPr/>
            <p:nvPr/>
          </p:nvSpPr>
          <p:spPr>
            <a:xfrm rot="10800000">
              <a:off x="694" y="2648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696" name="椭圆 235581"/>
            <p:cNvSpPr/>
            <p:nvPr/>
          </p:nvSpPr>
          <p:spPr>
            <a:xfrm rot="10800000">
              <a:off x="513" y="3090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697" name="椭圆 235582"/>
            <p:cNvSpPr/>
            <p:nvPr/>
          </p:nvSpPr>
          <p:spPr>
            <a:xfrm rot="10800000">
              <a:off x="1334" y="3789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698" name="直接连接符 235583"/>
            <p:cNvSpPr/>
            <p:nvPr/>
          </p:nvSpPr>
          <p:spPr>
            <a:xfrm rot="5400000">
              <a:off x="1014" y="3503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699" name="椭圆 235584"/>
            <p:cNvSpPr/>
            <p:nvPr/>
          </p:nvSpPr>
          <p:spPr>
            <a:xfrm rot="10800000">
              <a:off x="1334" y="2614"/>
              <a:ext cx="68" cy="68"/>
            </a:xfrm>
            <a:prstGeom prst="ellipse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1700" name="直接连接符 235585"/>
            <p:cNvSpPr/>
            <p:nvPr/>
          </p:nvSpPr>
          <p:spPr>
            <a:xfrm rot="5400000">
              <a:off x="1014" y="2328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01" name="文本框 235586"/>
            <p:cNvSpPr txBox="1"/>
            <p:nvPr/>
          </p:nvSpPr>
          <p:spPr>
            <a:xfrm>
              <a:off x="1272" y="3068"/>
              <a:ext cx="241" cy="29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71702" name="文本框 235587"/>
            <p:cNvSpPr txBox="1"/>
            <p:nvPr/>
          </p:nvSpPr>
          <p:spPr>
            <a:xfrm rot="10800000">
              <a:off x="1257" y="2642"/>
              <a:ext cx="262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1703" name="文本框 235588"/>
            <p:cNvSpPr txBox="1"/>
            <p:nvPr/>
          </p:nvSpPr>
          <p:spPr>
            <a:xfrm>
              <a:off x="1297" y="3410"/>
              <a:ext cx="196" cy="32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graphicFrame>
          <p:nvGraphicFramePr>
            <p:cNvPr id="71704" name="对象 235589"/>
            <p:cNvGraphicFramePr/>
            <p:nvPr/>
          </p:nvGraphicFramePr>
          <p:xfrm>
            <a:off x="456" y="3510"/>
            <a:ext cx="242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04775" imgH="170815" progId="Equation.3">
                    <p:embed/>
                  </p:oleObj>
                </mc:Choice>
                <mc:Fallback>
                  <p:oleObj r:id="rId8" imgW="104775" imgH="170815" progId="Equation.3">
                    <p:embed/>
                    <p:pic>
                      <p:nvPicPr>
                        <p:cNvPr id="0" name="图片 3134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6" y="3510"/>
                          <a:ext cx="242" cy="36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05" name="直接连接符 235590"/>
            <p:cNvSpPr/>
            <p:nvPr/>
          </p:nvSpPr>
          <p:spPr>
            <a:xfrm flipV="1">
              <a:off x="521" y="3282"/>
              <a:ext cx="317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1706" name="下箭头 235592"/>
            <p:cNvSpPr/>
            <p:nvPr/>
          </p:nvSpPr>
          <p:spPr>
            <a:xfrm>
              <a:off x="656" y="3451"/>
              <a:ext cx="84" cy="352"/>
            </a:xfrm>
            <a:prstGeom prst="downArrow">
              <a:avLst>
                <a:gd name="adj1" fmla="val 50000"/>
                <a:gd name="adj2" fmla="val 113123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309620" y="2272665"/>
            <a:ext cx="11487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ui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sz="3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5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235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75"/>
                                        <p:tgtEl>
                                          <p:spTgt spid="23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35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5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2000"/>
                                        <p:tgtEl>
                                          <p:spTgt spid="23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75"/>
                                        <p:tgtEl>
                                          <p:spTgt spid="235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5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35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5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bldLvl="0" animBg="1"/>
      <p:bldP spid="235526" grpId="0"/>
      <p:bldP spid="235563" grpId="0"/>
      <p:bldP spid="235564" grpId="0"/>
      <p:bldP spid="235568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61" name="文本框 236560"/>
          <p:cNvSpPr txBox="1"/>
          <p:nvPr/>
        </p:nvSpPr>
        <p:spPr>
          <a:xfrm>
            <a:off x="107315" y="333375"/>
            <a:ext cx="193992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sp>
        <p:nvSpPr>
          <p:cNvPr id="236584" name="文本框 236583"/>
          <p:cNvSpPr txBox="1"/>
          <p:nvPr/>
        </p:nvSpPr>
        <p:spPr>
          <a:xfrm>
            <a:off x="2066290" y="333375"/>
            <a:ext cx="70110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Calculate the power of each element in the diagram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36585" name="文本框 236584"/>
          <p:cNvSpPr txBox="1"/>
          <p:nvPr/>
        </p:nvSpPr>
        <p:spPr>
          <a:xfrm>
            <a:off x="4219575" y="1322705"/>
            <a:ext cx="142557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answer:</a:t>
            </a:r>
          </a:p>
        </p:txBody>
      </p:sp>
      <p:graphicFrame>
        <p:nvGraphicFramePr>
          <p:cNvPr id="236587" name="对象 236586"/>
          <p:cNvGraphicFramePr/>
          <p:nvPr/>
        </p:nvGraphicFramePr>
        <p:xfrm>
          <a:off x="5795328" y="2060258"/>
          <a:ext cx="129698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80365" imgH="127000" progId="Equation.3">
                  <p:embed/>
                </p:oleObj>
              </mc:Choice>
              <mc:Fallback>
                <p:oleObj r:id="rId2" imgW="380365" imgH="127000" progId="Equation.3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795328" y="2060258"/>
                        <a:ext cx="1296987" cy="492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6591" name="文本框 236590"/>
          <p:cNvSpPr txBox="1"/>
          <p:nvPr/>
        </p:nvSpPr>
        <p:spPr>
          <a:xfrm>
            <a:off x="7176135" y="2959100"/>
            <a:ext cx="161734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(supplied)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36592" name="文本框 236591"/>
          <p:cNvSpPr txBox="1"/>
          <p:nvPr/>
        </p:nvSpPr>
        <p:spPr>
          <a:xfrm>
            <a:off x="7164705" y="3716655"/>
            <a:ext cx="17691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(absorbed)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236600" name="组合 236599"/>
          <p:cNvGrpSpPr/>
          <p:nvPr/>
        </p:nvGrpSpPr>
        <p:grpSpPr>
          <a:xfrm>
            <a:off x="250825" y="1388110"/>
            <a:ext cx="3584575" cy="1882775"/>
            <a:chOff x="158" y="880"/>
            <a:chExt cx="2258" cy="1186"/>
          </a:xfrm>
        </p:grpSpPr>
        <p:sp>
          <p:nvSpPr>
            <p:cNvPr id="72717" name="直接连接符 236578"/>
            <p:cNvSpPr/>
            <p:nvPr/>
          </p:nvSpPr>
          <p:spPr>
            <a:xfrm rot="10800000">
              <a:off x="1944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18" name="椭圆 236563"/>
            <p:cNvSpPr/>
            <p:nvPr/>
          </p:nvSpPr>
          <p:spPr>
            <a:xfrm rot="10800000">
              <a:off x="559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2719" name="文本框 236564"/>
            <p:cNvSpPr txBox="1"/>
            <p:nvPr/>
          </p:nvSpPr>
          <p:spPr>
            <a:xfrm rot="10800000">
              <a:off x="505" y="1024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2720" name="文本框 236565"/>
            <p:cNvSpPr txBox="1"/>
            <p:nvPr/>
          </p:nvSpPr>
          <p:spPr>
            <a:xfrm>
              <a:off x="533" y="1573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2721" name="文本框 236566"/>
            <p:cNvSpPr txBox="1"/>
            <p:nvPr/>
          </p:nvSpPr>
          <p:spPr>
            <a:xfrm>
              <a:off x="1443" y="1298"/>
              <a:ext cx="241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72722" name="直接连接符 236567"/>
            <p:cNvSpPr/>
            <p:nvPr/>
          </p:nvSpPr>
          <p:spPr>
            <a:xfrm rot="5400000">
              <a:off x="1060" y="1746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23" name="直接连接符 236568"/>
            <p:cNvSpPr/>
            <p:nvPr/>
          </p:nvSpPr>
          <p:spPr>
            <a:xfrm rot="5400000">
              <a:off x="1060" y="571"/>
              <a:ext cx="0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24" name="直接连接符 236571"/>
            <p:cNvSpPr/>
            <p:nvPr/>
          </p:nvSpPr>
          <p:spPr>
            <a:xfrm rot="10800000">
              <a:off x="740" y="891"/>
              <a:ext cx="0" cy="117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25" name="椭圆 236573"/>
            <p:cNvSpPr/>
            <p:nvPr/>
          </p:nvSpPr>
          <p:spPr>
            <a:xfrm rot="10800000">
              <a:off x="1763" y="1333"/>
              <a:ext cx="340" cy="340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2726" name="文本框 236574"/>
            <p:cNvSpPr txBox="1"/>
            <p:nvPr/>
          </p:nvSpPr>
          <p:spPr>
            <a:xfrm rot="10800000">
              <a:off x="1610" y="981"/>
              <a:ext cx="26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2727" name="文本框 236575"/>
            <p:cNvSpPr txBox="1"/>
            <p:nvPr/>
          </p:nvSpPr>
          <p:spPr>
            <a:xfrm>
              <a:off x="1701" y="1570"/>
              <a:ext cx="19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2728" name="直接连接符 236576"/>
            <p:cNvSpPr/>
            <p:nvPr/>
          </p:nvSpPr>
          <p:spPr>
            <a:xfrm rot="5400000">
              <a:off x="1620" y="1737"/>
              <a:ext cx="3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29" name="直接连接符 236577"/>
            <p:cNvSpPr/>
            <p:nvPr/>
          </p:nvSpPr>
          <p:spPr>
            <a:xfrm rot="-5400000" flipV="1">
              <a:off x="1621" y="560"/>
              <a:ext cx="1" cy="64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2730" name="文本框 236580"/>
            <p:cNvSpPr txBox="1"/>
            <p:nvPr/>
          </p:nvSpPr>
          <p:spPr>
            <a:xfrm>
              <a:off x="1872" y="948"/>
              <a:ext cx="544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2A</a:t>
              </a:r>
            </a:p>
          </p:txBody>
        </p:sp>
        <p:sp>
          <p:nvSpPr>
            <p:cNvPr id="72731" name="文本框 236581"/>
            <p:cNvSpPr txBox="1"/>
            <p:nvPr/>
          </p:nvSpPr>
          <p:spPr>
            <a:xfrm>
              <a:off x="158" y="1344"/>
              <a:ext cx="43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5V</a:t>
              </a:r>
            </a:p>
          </p:txBody>
        </p:sp>
        <p:sp>
          <p:nvSpPr>
            <p:cNvPr id="72732" name="上箭头 236597"/>
            <p:cNvSpPr/>
            <p:nvPr/>
          </p:nvSpPr>
          <p:spPr>
            <a:xfrm>
              <a:off x="1910" y="1029"/>
              <a:ext cx="70" cy="304"/>
            </a:xfrm>
            <a:prstGeom prst="upArrow">
              <a:avLst>
                <a:gd name="adj1" fmla="val 50000"/>
                <a:gd name="adj2" fmla="val 99543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2733" name="直接连接符 236598"/>
            <p:cNvSpPr/>
            <p:nvPr/>
          </p:nvSpPr>
          <p:spPr>
            <a:xfrm>
              <a:off x="1746" y="1525"/>
              <a:ext cx="363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" name="文本框 1"/>
          <p:cNvSpPr txBox="1"/>
          <p:nvPr/>
        </p:nvSpPr>
        <p:spPr>
          <a:xfrm>
            <a:off x="5799455" y="1337310"/>
            <a:ext cx="11487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09645" y="2897505"/>
            <a:ext cx="35477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2A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=ui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3200">
                <a:solidFill>
                  <a:schemeClr val="tx1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2=10W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81705" y="3655060"/>
            <a:ext cx="35477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5V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=ui</a:t>
            </a:r>
            <a:r>
              <a:rPr lang="en-US" altLang="zh-CN" sz="3200" i="1" baseline="-25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2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3200">
                <a:solidFill>
                  <a:schemeClr val="tx1"/>
                </a:solidFill>
                <a:cs typeface="Times New Roman" panose="02020603050405020304" pitchFamily="18" charset="0"/>
              </a:rPr>
              <a:t>×</a:t>
            </a: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2=10W</a:t>
            </a:r>
          </a:p>
        </p:txBody>
      </p:sp>
      <p:sp>
        <p:nvSpPr>
          <p:cNvPr id="229414" name="文本框 229413"/>
          <p:cNvSpPr txBox="1"/>
          <p:nvPr/>
        </p:nvSpPr>
        <p:spPr>
          <a:xfrm>
            <a:off x="1670050" y="4796790"/>
            <a:ext cx="5422265" cy="60769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0" algn="just">
              <a:lnSpc>
                <a:spcPct val="120000"/>
              </a:lnSpc>
              <a:spcBef>
                <a:spcPts val="0"/>
              </a:spcBef>
              <a:buClr>
                <a:srgbClr val="FFFF00"/>
              </a:buClr>
              <a:buSzTx/>
              <a:buFont typeface="Times New Roman" panose="02020603050405020304" pitchFamily="18" charset="0"/>
              <a:buNone/>
            </a:pP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supplied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）＝</a:t>
            </a:r>
            <a:r>
              <a:rPr lang="en-US" altLang="zh-CN" sz="2800" b="1" i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P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（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absorbed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Wingdings" panose="05000000000000000000" pitchFamily="2" charset="2"/>
              </a:rPr>
              <a:t>）</a:t>
            </a:r>
            <a:r>
              <a:rPr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800" b="1" dirty="0">
              <a:solidFill>
                <a:schemeClr val="tx1"/>
              </a:solidFill>
              <a:latin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6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6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6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236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6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4" dur="1000"/>
                                        <p:tgtEl>
                                          <p:spTgt spid="236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6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6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6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61" grpId="0" bldLvl="0" animBg="1"/>
      <p:bldP spid="236584" grpId="0"/>
      <p:bldP spid="236585" grpId="0" bldLvl="0" animBg="1"/>
      <p:bldP spid="236591" grpId="0"/>
      <p:bldP spid="236592" grpId="0"/>
      <p:bldP spid="2" grpId="0"/>
      <p:bldP spid="3" grpId="0"/>
      <p:bldP spid="4" grpId="0"/>
      <p:bldP spid="22941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613" name="组合 237612"/>
          <p:cNvGrpSpPr/>
          <p:nvPr/>
        </p:nvGrpSpPr>
        <p:grpSpPr>
          <a:xfrm>
            <a:off x="3851275" y="1700213"/>
            <a:ext cx="3641725" cy="2138362"/>
            <a:chOff x="2426" y="1071"/>
            <a:chExt cx="2294" cy="1347"/>
          </a:xfrm>
        </p:grpSpPr>
        <p:sp>
          <p:nvSpPr>
            <p:cNvPr id="73758" name="直接连接符 237573"/>
            <p:cNvSpPr/>
            <p:nvPr/>
          </p:nvSpPr>
          <p:spPr>
            <a:xfrm>
              <a:off x="3560" y="1071"/>
              <a:ext cx="499" cy="1270"/>
            </a:xfrm>
            <a:prstGeom prst="line">
              <a:avLst/>
            </a:prstGeom>
            <a:ln w="571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3759" name="文本框 237574"/>
            <p:cNvSpPr txBox="1"/>
            <p:nvPr/>
          </p:nvSpPr>
          <p:spPr>
            <a:xfrm>
              <a:off x="4468" y="1570"/>
              <a:ext cx="252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i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s</a:t>
              </a:r>
              <a:endPara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3760" name="直接连接符 237575"/>
            <p:cNvSpPr/>
            <p:nvPr/>
          </p:nvSpPr>
          <p:spPr>
            <a:xfrm>
              <a:off x="2426" y="2091"/>
              <a:ext cx="2132" cy="0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3761" name="直接连接符 237576"/>
            <p:cNvSpPr/>
            <p:nvPr/>
          </p:nvSpPr>
          <p:spPr>
            <a:xfrm flipV="1">
              <a:off x="3285" y="1262"/>
              <a:ext cx="0" cy="1141"/>
            </a:xfrm>
            <a:prstGeom prst="line">
              <a:avLst/>
            </a:prstGeom>
            <a:ln w="38100" cap="flat" cmpd="sng">
              <a:solidFill>
                <a:srgbClr val="FFFFFF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3762" name="文本框 237577"/>
            <p:cNvSpPr txBox="1"/>
            <p:nvPr/>
          </p:nvSpPr>
          <p:spPr>
            <a:xfrm>
              <a:off x="2925" y="1071"/>
              <a:ext cx="25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</a:p>
          </p:txBody>
        </p:sp>
        <p:sp>
          <p:nvSpPr>
            <p:cNvPr id="73763" name="文本框 237578"/>
            <p:cNvSpPr txBox="1"/>
            <p:nvPr/>
          </p:nvSpPr>
          <p:spPr>
            <a:xfrm>
              <a:off x="4322" y="2053"/>
              <a:ext cx="18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73764" name="文本框 237579"/>
            <p:cNvSpPr txBox="1"/>
            <p:nvPr/>
          </p:nvSpPr>
          <p:spPr>
            <a:xfrm>
              <a:off x="2969" y="2091"/>
              <a:ext cx="255" cy="28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</a:p>
          </p:txBody>
        </p:sp>
        <p:sp>
          <p:nvSpPr>
            <p:cNvPr id="73765" name="直接连接符 237580"/>
            <p:cNvSpPr/>
            <p:nvPr/>
          </p:nvSpPr>
          <p:spPr>
            <a:xfrm flipH="1">
              <a:off x="4001" y="1911"/>
              <a:ext cx="467" cy="158"/>
            </a:xfrm>
            <a:prstGeom prst="line">
              <a:avLst/>
            </a:prstGeom>
            <a:ln w="19050" cap="flat" cmpd="sng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37582" name="文本框 237581"/>
          <p:cNvSpPr txBox="1"/>
          <p:nvPr/>
        </p:nvSpPr>
        <p:spPr>
          <a:xfrm>
            <a:off x="221774" y="385763"/>
            <a:ext cx="353123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ctual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urrent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S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ource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237601" name="圆角矩形标注 237600" descr="羊皮纸"/>
          <p:cNvSpPr/>
          <p:nvPr/>
        </p:nvSpPr>
        <p:spPr>
          <a:xfrm>
            <a:off x="323850" y="4365625"/>
            <a:ext cx="2369820" cy="648335"/>
          </a:xfrm>
          <a:prstGeom prst="wedgeRoundRectCallout">
            <a:avLst>
              <a:gd name="adj1" fmla="val -1286"/>
              <a:gd name="adj2" fmla="val -124142"/>
              <a:gd name="adj3" fmla="val 16667"/>
            </a:avLst>
          </a:prstGeom>
          <a:blipFill rotWithShape="1">
            <a:blip r:embed="rId2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Internal resistance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37603" name="对象 237602"/>
          <p:cNvGraphicFramePr/>
          <p:nvPr/>
        </p:nvGraphicFramePr>
        <p:xfrm>
          <a:off x="5641975" y="655638"/>
          <a:ext cx="218122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0710" imgH="358140" progId="Equation.3">
                  <p:embed/>
                </p:oleObj>
              </mc:Choice>
              <mc:Fallback>
                <p:oleObj r:id="rId3" imgW="600710" imgH="358140" progId="Equation.3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41975" y="655638"/>
                        <a:ext cx="2181225" cy="1336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604" name="文本框 237603"/>
          <p:cNvSpPr txBox="1"/>
          <p:nvPr/>
        </p:nvSpPr>
        <p:spPr>
          <a:xfrm>
            <a:off x="2693353" y="4153535"/>
            <a:ext cx="3529012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 good current source</a:t>
            </a:r>
          </a:p>
        </p:txBody>
      </p:sp>
      <p:graphicFrame>
        <p:nvGraphicFramePr>
          <p:cNvPr id="237605" name="对象 237604"/>
          <p:cNvGraphicFramePr/>
          <p:nvPr/>
        </p:nvGraphicFramePr>
        <p:xfrm>
          <a:off x="6105525" y="4076700"/>
          <a:ext cx="150177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57200" imgH="170815" progId="Equation.3">
                  <p:embed/>
                </p:oleObj>
              </mc:Choice>
              <mc:Fallback>
                <p:oleObj r:id="rId5" imgW="457200" imgH="170815" progId="Equation.3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05525" y="4076700"/>
                        <a:ext cx="1501775" cy="614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7615" name="组合 237614"/>
          <p:cNvGrpSpPr/>
          <p:nvPr/>
        </p:nvGrpSpPr>
        <p:grpSpPr>
          <a:xfrm>
            <a:off x="558800" y="846138"/>
            <a:ext cx="2197100" cy="3087687"/>
            <a:chOff x="352" y="533"/>
            <a:chExt cx="1384" cy="1945"/>
          </a:xfrm>
        </p:grpSpPr>
        <p:grpSp>
          <p:nvGrpSpPr>
            <p:cNvPr id="73739" name="组合 237611"/>
            <p:cNvGrpSpPr/>
            <p:nvPr/>
          </p:nvGrpSpPr>
          <p:grpSpPr>
            <a:xfrm>
              <a:off x="352" y="533"/>
              <a:ext cx="1384" cy="1945"/>
              <a:chOff x="352" y="533"/>
              <a:chExt cx="1384" cy="1945"/>
            </a:xfrm>
          </p:grpSpPr>
          <p:grpSp>
            <p:nvGrpSpPr>
              <p:cNvPr id="73741" name="组合 237608"/>
              <p:cNvGrpSpPr/>
              <p:nvPr/>
            </p:nvGrpSpPr>
            <p:grpSpPr>
              <a:xfrm>
                <a:off x="352" y="904"/>
                <a:ext cx="1384" cy="1574"/>
                <a:chOff x="292" y="948"/>
                <a:chExt cx="1278" cy="1439"/>
              </a:xfrm>
            </p:grpSpPr>
            <p:sp>
              <p:nvSpPr>
                <p:cNvPr id="73744" name="直接连接符 237607"/>
                <p:cNvSpPr/>
                <p:nvPr/>
              </p:nvSpPr>
              <p:spPr>
                <a:xfrm>
                  <a:off x="1156" y="981"/>
                  <a:ext cx="0" cy="1360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3745" name="椭圆 237588"/>
                <p:cNvSpPr/>
                <p:nvPr/>
              </p:nvSpPr>
              <p:spPr>
                <a:xfrm rot="10800000">
                  <a:off x="1380" y="2319"/>
                  <a:ext cx="68" cy="68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73746" name="直接连接符 237589"/>
                <p:cNvSpPr/>
                <p:nvPr/>
              </p:nvSpPr>
              <p:spPr>
                <a:xfrm rot="-5400000" flipV="1">
                  <a:off x="990" y="1963"/>
                  <a:ext cx="12" cy="768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3747" name="椭圆 237590"/>
                <p:cNvSpPr/>
                <p:nvPr/>
              </p:nvSpPr>
              <p:spPr>
                <a:xfrm rot="10800000">
                  <a:off x="1380" y="948"/>
                  <a:ext cx="68" cy="68"/>
                </a:xfrm>
                <a:prstGeom prst="ellipse">
                  <a:avLst/>
                </a:prstGeom>
                <a:noFill/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73748" name="直接连接符 237591"/>
                <p:cNvSpPr/>
                <p:nvPr/>
              </p:nvSpPr>
              <p:spPr>
                <a:xfrm rot="-5400000" flipV="1">
                  <a:off x="985" y="587"/>
                  <a:ext cx="1" cy="768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3749" name="文本框 237592"/>
                <p:cNvSpPr txBox="1"/>
                <p:nvPr/>
              </p:nvSpPr>
              <p:spPr>
                <a:xfrm>
                  <a:off x="1347" y="1630"/>
                  <a:ext cx="223" cy="299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anchor="ctr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r>
                    <a:rPr lang="en-US" altLang="zh-CN" sz="2800" b="1" i="1" dirty="0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u</a:t>
                  </a:r>
                </a:p>
              </p:txBody>
            </p:sp>
            <p:sp>
              <p:nvSpPr>
                <p:cNvPr id="73750" name="文本框 237593"/>
                <p:cNvSpPr txBox="1"/>
                <p:nvPr/>
              </p:nvSpPr>
              <p:spPr>
                <a:xfrm rot="10800000">
                  <a:off x="1312" y="974"/>
                  <a:ext cx="242" cy="334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anchor="ctr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r>
                    <a:rPr lang="en-US" altLang="zh-CN" b="1" i="1" dirty="0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+</a:t>
                  </a:r>
                </a:p>
              </p:txBody>
            </p:sp>
            <p:sp>
              <p:nvSpPr>
                <p:cNvPr id="73751" name="文本框 237594"/>
                <p:cNvSpPr txBox="1"/>
                <p:nvPr/>
              </p:nvSpPr>
              <p:spPr>
                <a:xfrm>
                  <a:off x="1338" y="1858"/>
                  <a:ext cx="196" cy="333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anchor="ctr">
                  <a:spAutoFit/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5000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r>
                    <a:rPr lang="en-US" altLang="zh-CN" b="1" i="1" dirty="0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_</a:t>
                  </a:r>
                </a:p>
              </p:txBody>
            </p:sp>
            <p:sp>
              <p:nvSpPr>
                <p:cNvPr id="73752" name="直接连接符 237595"/>
                <p:cNvSpPr/>
                <p:nvPr/>
              </p:nvSpPr>
              <p:spPr>
                <a:xfrm rot="10800000">
                  <a:off x="604" y="982"/>
                  <a:ext cx="8" cy="1359"/>
                </a:xfrm>
                <a:prstGeom prst="line">
                  <a:avLst/>
                </a:prstGeom>
                <a:ln w="3810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graphicFrame>
              <p:nvGraphicFramePr>
                <p:cNvPr id="73753" name="对象 237596"/>
                <p:cNvGraphicFramePr/>
                <p:nvPr/>
              </p:nvGraphicFramePr>
              <p:xfrm>
                <a:off x="292" y="971"/>
                <a:ext cx="272" cy="40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7" imgW="104775" imgH="170815" progId="Equation.3">
                        <p:embed/>
                      </p:oleObj>
                    </mc:Choice>
                    <mc:Fallback>
                      <p:oleObj r:id="rId7" imgW="104775" imgH="170815" progId="Equation.3">
                        <p:embed/>
                        <p:pic>
                          <p:nvPicPr>
                            <p:cNvPr id="0" name="图片 3118"/>
                            <p:cNvPicPr/>
                            <p:nvPr/>
                          </p:nvPicPr>
                          <p:blipFill>
                            <a:blip r:embed="rId8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2" y="971"/>
                              <a:ext cx="272" cy="408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3754" name="矩形 237597"/>
                <p:cNvSpPr/>
                <p:nvPr/>
              </p:nvSpPr>
              <p:spPr>
                <a:xfrm>
                  <a:off x="1065" y="1434"/>
                  <a:ext cx="182" cy="363"/>
                </a:xfrm>
                <a:prstGeom prst="rect">
                  <a:avLst/>
                </a:prstGeom>
                <a:solidFill>
                  <a:srgbClr val="FF9900"/>
                </a:solidFill>
                <a:ln w="9525" cap="flat" cmpd="sng">
                  <a:solidFill>
                    <a:srgbClr val="FF9900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graphicFrame>
              <p:nvGraphicFramePr>
                <p:cNvPr id="73755" name="对象 237598"/>
                <p:cNvGraphicFramePr/>
                <p:nvPr/>
              </p:nvGraphicFramePr>
              <p:xfrm>
                <a:off x="758" y="1434"/>
                <a:ext cx="323" cy="36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9" imgW="148590" imgH="170815" progId="Equation.3">
                        <p:embed/>
                      </p:oleObj>
                    </mc:Choice>
                    <mc:Fallback>
                      <p:oleObj r:id="rId9" imgW="148590" imgH="170815" progId="Equation.3">
                        <p:embed/>
                        <p:pic>
                          <p:nvPicPr>
                            <p:cNvPr id="0" name="图片 3119"/>
                            <p:cNvPicPr/>
                            <p:nvPr/>
                          </p:nvPicPr>
                          <p:blipFill>
                            <a:blip r:embed="rId10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8" y="1434"/>
                              <a:ext cx="323" cy="362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3756" name="右箭头 237599"/>
                <p:cNvSpPr/>
                <p:nvPr/>
              </p:nvSpPr>
              <p:spPr>
                <a:xfrm rot="-5400000">
                  <a:off x="437" y="1222"/>
                  <a:ext cx="323" cy="81"/>
                </a:xfrm>
                <a:prstGeom prst="rightArrow">
                  <a:avLst>
                    <a:gd name="adj1" fmla="val 50000"/>
                    <a:gd name="adj2" fmla="val 136835"/>
                  </a:avLst>
                </a:prstGeom>
                <a:solidFill>
                  <a:schemeClr val="tx1"/>
                </a:solidFill>
                <a:ln w="9525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73757" name="椭圆 237585"/>
                <p:cNvSpPr/>
                <p:nvPr/>
              </p:nvSpPr>
              <p:spPr>
                <a:xfrm rot="10800000">
                  <a:off x="423" y="1424"/>
                  <a:ext cx="340" cy="340"/>
                </a:xfrm>
                <a:prstGeom prst="ellipse">
                  <a:avLst/>
                </a:prstGeom>
                <a:solidFill>
                  <a:schemeClr val="accent1"/>
                </a:solidFill>
                <a:ln w="57150" cap="flat" cmpd="sng">
                  <a:solidFill>
                    <a:srgbClr val="FFCC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</p:grpSp>
          <p:sp>
            <p:nvSpPr>
              <p:cNvPr id="73742" name="文本框 237609"/>
              <p:cNvSpPr txBox="1"/>
              <p:nvPr/>
            </p:nvSpPr>
            <p:spPr>
              <a:xfrm>
                <a:off x="1248" y="533"/>
                <a:ext cx="318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i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</a:t>
                </a:r>
              </a:p>
            </p:txBody>
          </p:sp>
          <p:sp>
            <p:nvSpPr>
              <p:cNvPr id="73743" name="直接连接符 237610"/>
              <p:cNvSpPr/>
              <p:nvPr/>
            </p:nvSpPr>
            <p:spPr>
              <a:xfrm>
                <a:off x="1338" y="928"/>
                <a:ext cx="185" cy="1"/>
              </a:xfrm>
              <a:prstGeom prst="line">
                <a:avLst/>
              </a:prstGeom>
              <a:ln w="762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73740" name="直接连接符 237613"/>
            <p:cNvSpPr/>
            <p:nvPr/>
          </p:nvSpPr>
          <p:spPr>
            <a:xfrm>
              <a:off x="476" y="1616"/>
              <a:ext cx="408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</p:grpSp>
      <p:sp>
        <p:nvSpPr>
          <p:cNvPr id="229414" name="文本框 229413"/>
          <p:cNvSpPr txBox="1"/>
          <p:nvPr/>
        </p:nvSpPr>
        <p:spPr>
          <a:xfrm>
            <a:off x="915670" y="5445125"/>
            <a:ext cx="7522845" cy="60769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85750" lvl="0" indent="0" algn="just">
              <a:lnSpc>
                <a:spcPct val="120000"/>
              </a:lnSpc>
              <a:spcBef>
                <a:spcPts val="0"/>
              </a:spcBef>
              <a:buClr>
                <a:srgbClr val="FFFF00"/>
              </a:buClr>
              <a:buSzTx/>
              <a:buFont typeface="Times New Roman" panose="02020603050405020304" pitchFamily="18" charset="0"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The actual current source 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cannot be opened</a:t>
            </a: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！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3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2000"/>
                                        <p:tgtEl>
                                          <p:spTgt spid="23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1000"/>
                                        <p:tgtEl>
                                          <p:spTgt spid="23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3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7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7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9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82" grpId="0" bldLvl="0" animBg="1"/>
      <p:bldP spid="237601" grpId="0" bldLvl="0" animBg="1"/>
      <p:bldP spid="237604" grpId="0"/>
      <p:bldP spid="22941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文本框 238595"/>
          <p:cNvSpPr txBox="1"/>
          <p:nvPr/>
        </p:nvSpPr>
        <p:spPr>
          <a:xfrm>
            <a:off x="395288" y="260350"/>
            <a:ext cx="8353425" cy="136842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tIns="0" bIns="0" anchor="t" anchorCtr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1.3.3    Dependent Source</a:t>
            </a: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(controlled source  )</a:t>
            </a:r>
          </a:p>
        </p:txBody>
      </p:sp>
      <p:sp>
        <p:nvSpPr>
          <p:cNvPr id="238597" name="文本框 238596"/>
          <p:cNvSpPr txBox="1"/>
          <p:nvPr/>
        </p:nvSpPr>
        <p:spPr>
          <a:xfrm>
            <a:off x="107950" y="2204720"/>
            <a:ext cx="8059420" cy="1198880"/>
          </a:xfrm>
          <a:prstGeom prst="rect">
            <a:avLst/>
          </a:prstGeom>
          <a:noFill/>
          <a:ln w="1905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33350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An ideal dependent (or controlled) source</a:t>
            </a: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is an active element in which the source quantity is     controlled by another voltage or current.</a:t>
            </a:r>
          </a:p>
        </p:txBody>
      </p:sp>
      <p:sp>
        <p:nvSpPr>
          <p:cNvPr id="238598" name="文本框 238597"/>
          <p:cNvSpPr txBox="1"/>
          <p:nvPr/>
        </p:nvSpPr>
        <p:spPr>
          <a:xfrm>
            <a:off x="611188" y="3643948"/>
            <a:ext cx="1908175" cy="457200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symbol</a:t>
            </a:r>
          </a:p>
        </p:txBody>
      </p:sp>
      <p:grpSp>
        <p:nvGrpSpPr>
          <p:cNvPr id="238621" name="组合 238620"/>
          <p:cNvGrpSpPr/>
          <p:nvPr/>
        </p:nvGrpSpPr>
        <p:grpSpPr>
          <a:xfrm>
            <a:off x="1619250" y="4292600"/>
            <a:ext cx="2735263" cy="1081088"/>
            <a:chOff x="1066" y="2741"/>
            <a:chExt cx="1008" cy="398"/>
          </a:xfrm>
        </p:grpSpPr>
        <p:sp>
          <p:nvSpPr>
            <p:cNvPr id="74769" name="菱形 238599"/>
            <p:cNvSpPr/>
            <p:nvPr/>
          </p:nvSpPr>
          <p:spPr>
            <a:xfrm rot="5400000">
              <a:off x="1426" y="2779"/>
              <a:ext cx="267" cy="432"/>
            </a:xfrm>
            <a:prstGeom prst="diamond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70" name="直接连接符 238600"/>
            <p:cNvSpPr/>
            <p:nvPr/>
          </p:nvSpPr>
          <p:spPr>
            <a:xfrm>
              <a:off x="1114" y="3005"/>
              <a:ext cx="912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71" name="椭圆 238601"/>
            <p:cNvSpPr/>
            <p:nvPr/>
          </p:nvSpPr>
          <p:spPr>
            <a:xfrm>
              <a:off x="2026" y="2981"/>
              <a:ext cx="48" cy="48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72" name="椭圆 238602"/>
            <p:cNvSpPr/>
            <p:nvPr/>
          </p:nvSpPr>
          <p:spPr>
            <a:xfrm>
              <a:off x="1066" y="2981"/>
              <a:ext cx="48" cy="48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73" name="文本框 238603"/>
            <p:cNvSpPr txBox="1"/>
            <p:nvPr/>
          </p:nvSpPr>
          <p:spPr>
            <a:xfrm>
              <a:off x="1162" y="2741"/>
              <a:ext cx="247" cy="214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74774" name="文本框 238604"/>
            <p:cNvSpPr txBox="1"/>
            <p:nvPr/>
          </p:nvSpPr>
          <p:spPr>
            <a:xfrm>
              <a:off x="1731" y="2741"/>
              <a:ext cx="247" cy="214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</a:rPr>
                <a:t>–</a:t>
              </a:r>
            </a:p>
          </p:txBody>
        </p:sp>
      </p:grpSp>
      <p:sp>
        <p:nvSpPr>
          <p:cNvPr id="238615" name="文本框 238614" descr="羊皮纸"/>
          <p:cNvSpPr txBox="1"/>
          <p:nvPr/>
        </p:nvSpPr>
        <p:spPr>
          <a:xfrm>
            <a:off x="1102360" y="5805805"/>
            <a:ext cx="3616325" cy="457200"/>
          </a:xfrm>
          <a:prstGeom prst="rect">
            <a:avLst/>
          </a:prstGeom>
          <a:blipFill rotWithShape="1">
            <a:blip r:embed="rId2"/>
          </a:blipFill>
          <a:ln w="1905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controlled voltage source</a:t>
            </a:r>
          </a:p>
        </p:txBody>
      </p:sp>
      <p:sp>
        <p:nvSpPr>
          <p:cNvPr id="238619" name="文本框 238618"/>
          <p:cNvSpPr txBox="1"/>
          <p:nvPr/>
        </p:nvSpPr>
        <p:spPr>
          <a:xfrm>
            <a:off x="323850" y="1628775"/>
            <a:ext cx="2447925" cy="52197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   definition</a:t>
            </a:r>
          </a:p>
        </p:txBody>
      </p:sp>
      <p:sp>
        <p:nvSpPr>
          <p:cNvPr id="238629" name="文本框 238628" descr="羊皮纸"/>
          <p:cNvSpPr txBox="1"/>
          <p:nvPr/>
        </p:nvSpPr>
        <p:spPr>
          <a:xfrm>
            <a:off x="5432425" y="5805805"/>
            <a:ext cx="3588385" cy="457200"/>
          </a:xfrm>
          <a:prstGeom prst="rect">
            <a:avLst/>
          </a:prstGeom>
          <a:blipFill rotWithShape="1">
            <a:blip r:embed="rId2"/>
          </a:blipFill>
          <a:ln w="19050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6">
                    <a:lumMod val="10000"/>
                  </a:schemeClr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controlled current source</a:t>
            </a:r>
          </a:p>
        </p:txBody>
      </p:sp>
      <p:grpSp>
        <p:nvGrpSpPr>
          <p:cNvPr id="238632" name="组合 238631"/>
          <p:cNvGrpSpPr/>
          <p:nvPr/>
        </p:nvGrpSpPr>
        <p:grpSpPr>
          <a:xfrm>
            <a:off x="5432425" y="4606925"/>
            <a:ext cx="2735263" cy="735013"/>
            <a:chOff x="3198" y="2922"/>
            <a:chExt cx="1723" cy="463"/>
          </a:xfrm>
        </p:grpSpPr>
        <p:sp>
          <p:nvSpPr>
            <p:cNvPr id="74763" name="直接连接符 238623"/>
            <p:cNvSpPr/>
            <p:nvPr/>
          </p:nvSpPr>
          <p:spPr>
            <a:xfrm>
              <a:off x="3280" y="3156"/>
              <a:ext cx="1559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764" name="椭圆 238624"/>
            <p:cNvSpPr/>
            <p:nvPr/>
          </p:nvSpPr>
          <p:spPr>
            <a:xfrm>
              <a:off x="4839" y="3115"/>
              <a:ext cx="82" cy="82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65" name="椭圆 238625"/>
            <p:cNvSpPr/>
            <p:nvPr/>
          </p:nvSpPr>
          <p:spPr>
            <a:xfrm>
              <a:off x="3198" y="3115"/>
              <a:ext cx="82" cy="82"/>
            </a:xfrm>
            <a:prstGeom prst="ellipse">
              <a:avLst/>
            </a:prstGeom>
            <a:noFill/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66" name="右箭头 238629"/>
            <p:cNvSpPr/>
            <p:nvPr/>
          </p:nvSpPr>
          <p:spPr>
            <a:xfrm>
              <a:off x="4434" y="3087"/>
              <a:ext cx="353" cy="110"/>
            </a:xfrm>
            <a:prstGeom prst="rightArrow">
              <a:avLst>
                <a:gd name="adj1" fmla="val 50000"/>
                <a:gd name="adj2" fmla="val 211413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67" name="菱形 238622"/>
            <p:cNvSpPr/>
            <p:nvPr/>
          </p:nvSpPr>
          <p:spPr>
            <a:xfrm rot="5400000">
              <a:off x="3825" y="2781"/>
              <a:ext cx="457" cy="739"/>
            </a:xfrm>
            <a:prstGeom prst="diamond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4768" name="直接连接符 238630"/>
            <p:cNvSpPr/>
            <p:nvPr/>
          </p:nvSpPr>
          <p:spPr>
            <a:xfrm>
              <a:off x="4059" y="2931"/>
              <a:ext cx="0" cy="454"/>
            </a:xfrm>
            <a:prstGeom prst="line">
              <a:avLst/>
            </a:prstGeom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1000"/>
                                        <p:tgtEl>
                                          <p:spTgt spid="23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1000"/>
                                        <p:tgtEl>
                                          <p:spTgt spid="23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8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/>
      <p:bldP spid="238597" grpId="0"/>
      <p:bldP spid="238598" grpId="0" bldLvl="0" animBg="1"/>
      <p:bldP spid="238615" grpId="0" bldLvl="0" animBg="1"/>
      <p:bldP spid="238619" grpId="0" bldLvl="0" animBg="1"/>
      <p:bldP spid="23862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20" name="文本框 239619"/>
          <p:cNvSpPr txBox="1"/>
          <p:nvPr/>
        </p:nvSpPr>
        <p:spPr>
          <a:xfrm>
            <a:off x="468313" y="1476058"/>
            <a:ext cx="4968875" cy="829945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(1)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Current-Controlled Current Source  ( CCCS )</a:t>
            </a:r>
          </a:p>
        </p:txBody>
      </p:sp>
      <p:sp>
        <p:nvSpPr>
          <p:cNvPr id="239621" name="文本框 239620" descr="羊皮纸"/>
          <p:cNvSpPr txBox="1"/>
          <p:nvPr/>
        </p:nvSpPr>
        <p:spPr>
          <a:xfrm>
            <a:off x="5868988" y="3539808"/>
            <a:ext cx="2871787" cy="829945"/>
          </a:xfrm>
          <a:prstGeom prst="rect">
            <a:avLst/>
          </a:prstGeom>
          <a:blipFill rotWithShape="1">
            <a:blip r:embed="rId2"/>
          </a:blipFill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090903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 </a:t>
            </a:r>
            <a:r>
              <a:rPr lang="en-US" altLang="zh-CN" sz="2400" b="1" dirty="0">
                <a:solidFill>
                  <a:srgbClr val="090903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: 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Current amplification factor</a:t>
            </a:r>
          </a:p>
        </p:txBody>
      </p:sp>
      <p:sp>
        <p:nvSpPr>
          <p:cNvPr id="239657" name="文本框 239656"/>
          <p:cNvSpPr txBox="1"/>
          <p:nvPr/>
        </p:nvSpPr>
        <p:spPr>
          <a:xfrm>
            <a:off x="468313" y="1334294"/>
            <a:ext cx="8351837" cy="534035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143000" lvl="0" indent="-1143000" algn="just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FFFF00"/>
                </a:solidFill>
                <a:latin typeface="仿宋_GB2312" panose="02010609030101010101" pitchFamily="49" charset="-122"/>
                <a:ea typeface="仿宋_GB2312" panose="02010609030101010101" pitchFamily="49" charset="-122"/>
              </a:rPr>
              <a:t>   </a:t>
            </a:r>
            <a:endParaRPr lang="zh-CN" altLang="en-US" sz="2400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sp>
        <p:nvSpPr>
          <p:cNvPr id="239714" name="文本框 239713"/>
          <p:cNvSpPr txBox="1"/>
          <p:nvPr/>
        </p:nvSpPr>
        <p:spPr>
          <a:xfrm>
            <a:off x="468630" y="333375"/>
            <a:ext cx="2924175" cy="521970"/>
          </a:xfrm>
          <a:prstGeom prst="rect">
            <a:avLst/>
          </a:prstGeom>
          <a:solidFill>
            <a:srgbClr val="FF3300"/>
          </a:solidFill>
          <a:ln w="381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2.    C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lassification</a:t>
            </a:r>
          </a:p>
        </p:txBody>
      </p:sp>
      <p:sp>
        <p:nvSpPr>
          <p:cNvPr id="239720" name="圆角矩形标注 239719" descr="羊皮纸"/>
          <p:cNvSpPr/>
          <p:nvPr/>
        </p:nvSpPr>
        <p:spPr>
          <a:xfrm>
            <a:off x="5634355" y="2199640"/>
            <a:ext cx="3340735" cy="503555"/>
          </a:xfrm>
          <a:prstGeom prst="wedgeRoundRectCallout">
            <a:avLst>
              <a:gd name="adj1" fmla="val -95618"/>
              <a:gd name="adj2" fmla="val 195901"/>
              <a:gd name="adj3" fmla="val 16667"/>
            </a:avLst>
          </a:prstGeom>
          <a:blipFill rotWithShape="1">
            <a:blip r:embed="rId2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four terminals elements</a:t>
            </a:r>
          </a:p>
        </p:txBody>
      </p:sp>
      <p:grpSp>
        <p:nvGrpSpPr>
          <p:cNvPr id="239723" name="组合 239722"/>
          <p:cNvGrpSpPr/>
          <p:nvPr/>
        </p:nvGrpSpPr>
        <p:grpSpPr>
          <a:xfrm>
            <a:off x="468313" y="2214880"/>
            <a:ext cx="4176712" cy="2297113"/>
            <a:chOff x="389" y="2211"/>
            <a:chExt cx="2503" cy="1463"/>
          </a:xfrm>
        </p:grpSpPr>
        <p:grpSp>
          <p:nvGrpSpPr>
            <p:cNvPr id="75787" name="组合 239717"/>
            <p:cNvGrpSpPr/>
            <p:nvPr/>
          </p:nvGrpSpPr>
          <p:grpSpPr>
            <a:xfrm>
              <a:off x="389" y="2211"/>
              <a:ext cx="2503" cy="1463"/>
              <a:chOff x="389" y="2211"/>
              <a:chExt cx="2503" cy="1463"/>
            </a:xfrm>
          </p:grpSpPr>
          <p:sp>
            <p:nvSpPr>
              <p:cNvPr id="75789" name="直接连接符 239714"/>
              <p:cNvSpPr/>
              <p:nvPr/>
            </p:nvSpPr>
            <p:spPr>
              <a:xfrm>
                <a:off x="1581" y="2649"/>
                <a:ext cx="0" cy="1025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790" name="直接连接符 239634"/>
              <p:cNvSpPr/>
              <p:nvPr/>
            </p:nvSpPr>
            <p:spPr>
              <a:xfrm>
                <a:off x="1581" y="3662"/>
                <a:ext cx="96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75791" name="直接连接符 239636"/>
              <p:cNvSpPr/>
              <p:nvPr/>
            </p:nvSpPr>
            <p:spPr>
              <a:xfrm>
                <a:off x="1581" y="2649"/>
                <a:ext cx="96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75792" name="文本框 239639"/>
              <p:cNvSpPr txBox="1"/>
              <p:nvPr/>
            </p:nvSpPr>
            <p:spPr>
              <a:xfrm>
                <a:off x="1628" y="3214"/>
                <a:ext cx="481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Symbol" panose="05050102010706020507" pitchFamily="18" charset="2"/>
                    <a:sym typeface="Symbol" panose="05050102010706020507" pitchFamily="18" charset="2"/>
                  </a:rPr>
                  <a:t>b </a:t>
                </a: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5793" name="文本框 239640"/>
              <p:cNvSpPr txBox="1"/>
              <p:nvPr/>
            </p:nvSpPr>
            <p:spPr>
              <a:xfrm>
                <a:off x="2381" y="2574"/>
                <a:ext cx="27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75794" name="文本框 239641"/>
              <p:cNvSpPr txBox="1"/>
              <p:nvPr/>
            </p:nvSpPr>
            <p:spPr>
              <a:xfrm>
                <a:off x="2426" y="3247"/>
                <a:ext cx="328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75795" name="文本框 239642"/>
              <p:cNvSpPr txBox="1"/>
              <p:nvPr/>
            </p:nvSpPr>
            <p:spPr>
              <a:xfrm>
                <a:off x="2426" y="2981"/>
                <a:ext cx="46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5796" name="直接连接符 239643"/>
              <p:cNvSpPr/>
              <p:nvPr/>
            </p:nvSpPr>
            <p:spPr>
              <a:xfrm flipH="1">
                <a:off x="1805" y="2522"/>
                <a:ext cx="380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5797" name="文本框 239644"/>
              <p:cNvSpPr txBox="1"/>
              <p:nvPr/>
            </p:nvSpPr>
            <p:spPr>
              <a:xfrm>
                <a:off x="2185" y="2211"/>
                <a:ext cx="414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endPara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5798" name="直接连接符 239646"/>
              <p:cNvSpPr/>
              <p:nvPr/>
            </p:nvSpPr>
            <p:spPr>
              <a:xfrm>
                <a:off x="665" y="2685"/>
                <a:ext cx="553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oval" w="med" len="med"/>
                <a:tailEnd type="none" w="med" len="med"/>
              </a:ln>
            </p:spPr>
          </p:sp>
          <p:sp>
            <p:nvSpPr>
              <p:cNvPr id="75799" name="直接连接符 239647"/>
              <p:cNvSpPr/>
              <p:nvPr/>
            </p:nvSpPr>
            <p:spPr>
              <a:xfrm>
                <a:off x="872" y="2522"/>
                <a:ext cx="346" cy="0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5800" name="直接连接符 239648"/>
              <p:cNvSpPr/>
              <p:nvPr/>
            </p:nvSpPr>
            <p:spPr>
              <a:xfrm>
                <a:off x="1218" y="2685"/>
                <a:ext cx="0" cy="97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5801" name="直接连接符 239649"/>
              <p:cNvSpPr/>
              <p:nvPr/>
            </p:nvSpPr>
            <p:spPr>
              <a:xfrm flipH="1" flipV="1">
                <a:off x="665" y="3662"/>
                <a:ext cx="553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oval" w="med" len="med"/>
              </a:ln>
            </p:spPr>
          </p:sp>
          <p:sp>
            <p:nvSpPr>
              <p:cNvPr id="75802" name="文本框 239652"/>
              <p:cNvSpPr txBox="1"/>
              <p:nvPr/>
            </p:nvSpPr>
            <p:spPr>
              <a:xfrm>
                <a:off x="586" y="3201"/>
                <a:ext cx="207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_</a:t>
                </a:r>
              </a:p>
            </p:txBody>
          </p:sp>
          <p:sp>
            <p:nvSpPr>
              <p:cNvPr id="75803" name="文本框 239653"/>
              <p:cNvSpPr txBox="1"/>
              <p:nvPr/>
            </p:nvSpPr>
            <p:spPr>
              <a:xfrm>
                <a:off x="389" y="3005"/>
                <a:ext cx="46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u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5804" name="文本框 239654"/>
              <p:cNvSpPr txBox="1"/>
              <p:nvPr/>
            </p:nvSpPr>
            <p:spPr>
              <a:xfrm>
                <a:off x="475" y="2211"/>
                <a:ext cx="501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i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1</a:t>
                </a:r>
                <a:endPara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75805" name="直接连接符 239655"/>
              <p:cNvSpPr/>
              <p:nvPr/>
            </p:nvSpPr>
            <p:spPr>
              <a:xfrm>
                <a:off x="1581" y="3245"/>
                <a:ext cx="0" cy="371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5806" name="流程图: 排序 239632"/>
              <p:cNvSpPr/>
              <p:nvPr/>
            </p:nvSpPr>
            <p:spPr>
              <a:xfrm>
                <a:off x="1338" y="2853"/>
                <a:ext cx="499" cy="500"/>
              </a:xfrm>
              <a:prstGeom prst="flowChartSort">
                <a:avLst/>
              </a:prstGeom>
              <a:solidFill>
                <a:schemeClr val="accent1"/>
              </a:solidFill>
              <a:ln w="5715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5807" name="文本框 239715"/>
              <p:cNvSpPr txBox="1"/>
              <p:nvPr/>
            </p:nvSpPr>
            <p:spPr>
              <a:xfrm>
                <a:off x="517" y="2611"/>
                <a:ext cx="276" cy="369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anchor="ctr"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+</a:t>
                </a:r>
                <a:endParaRPr lang="en-US" altLang="zh-CN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75788" name="矩形 239720"/>
            <p:cNvSpPr/>
            <p:nvPr/>
          </p:nvSpPr>
          <p:spPr>
            <a:xfrm>
              <a:off x="1156" y="2976"/>
              <a:ext cx="136" cy="40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239722" name="对象 239721"/>
          <p:cNvGraphicFramePr/>
          <p:nvPr/>
        </p:nvGraphicFramePr>
        <p:xfrm>
          <a:off x="6866255" y="2842895"/>
          <a:ext cx="1776413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4975" imgH="160020" progId="Equation.3">
                  <p:embed/>
                </p:oleObj>
              </mc:Choice>
              <mc:Fallback>
                <p:oleObj r:id="rId3" imgW="434975" imgH="160020" progId="Equation.3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866255" y="2842895"/>
                        <a:ext cx="1776413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724" name="圆角矩形标注 239723" descr="羊皮纸"/>
          <p:cNvSpPr/>
          <p:nvPr/>
        </p:nvSpPr>
        <p:spPr>
          <a:xfrm>
            <a:off x="3867150" y="5023485"/>
            <a:ext cx="4392295" cy="503555"/>
          </a:xfrm>
          <a:prstGeom prst="wedgeRoundRectCallout">
            <a:avLst>
              <a:gd name="adj1" fmla="val -44347"/>
              <a:gd name="adj2" fmla="val -166718"/>
              <a:gd name="adj3" fmla="val 16667"/>
            </a:avLst>
          </a:prstGeom>
          <a:blipFill rotWithShape="1">
            <a:blip r:embed="rId2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output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con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trolled source</a:t>
            </a:r>
          </a:p>
        </p:txBody>
      </p:sp>
      <p:sp>
        <p:nvSpPr>
          <p:cNvPr id="239725" name="圆角矩形标注 239724" descr="羊皮纸"/>
          <p:cNvSpPr/>
          <p:nvPr/>
        </p:nvSpPr>
        <p:spPr>
          <a:xfrm>
            <a:off x="480060" y="5024120"/>
            <a:ext cx="3312160" cy="502920"/>
          </a:xfrm>
          <a:prstGeom prst="wedgeRoundRectCallout">
            <a:avLst>
              <a:gd name="adj1" fmla="val -23734"/>
              <a:gd name="adj2" fmla="val -139898"/>
              <a:gd name="adj3" fmla="val 16667"/>
            </a:avLst>
          </a:prstGeom>
          <a:blipFill rotWithShape="1">
            <a:blip r:embed="rId2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input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control source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100"/>
                                        <p:tgtEl>
                                          <p:spTgt spid="23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9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239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239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2000"/>
                                        <p:tgtEl>
                                          <p:spTgt spid="239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39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3000"/>
                                        <p:tgtEl>
                                          <p:spTgt spid="239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96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620" grpId="0" bldLvl="0" animBg="1"/>
      <p:bldP spid="239621" grpId="0" bldLvl="0" animBg="1"/>
      <p:bldP spid="239657" grpId="0"/>
      <p:bldP spid="239714" grpId="0" bldLvl="0" animBg="1"/>
      <p:bldP spid="239720" grpId="0" bldLvl="0" animBg="1"/>
      <p:bldP spid="239724" grpId="0" bldLvl="0" animBg="1"/>
      <p:bldP spid="23972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4" name="文本框 240643" descr="羊皮纸"/>
          <p:cNvSpPr txBox="1"/>
          <p:nvPr/>
        </p:nvSpPr>
        <p:spPr>
          <a:xfrm>
            <a:off x="4845050" y="2419350"/>
            <a:ext cx="3464560" cy="460375"/>
          </a:xfrm>
          <a:prstGeom prst="rect">
            <a:avLst/>
          </a:prstGeom>
          <a:blipFill rotWithShape="1">
            <a:blip r:embed="rId2"/>
          </a:blip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zh-CN" altLang="en-US" sz="2400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Transfer conductance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40704" name="文本框 240703"/>
          <p:cNvSpPr txBox="1"/>
          <p:nvPr/>
        </p:nvSpPr>
        <p:spPr>
          <a:xfrm>
            <a:off x="280035" y="309880"/>
            <a:ext cx="7294880" cy="460375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(2) Voltage-Controlled Current Source ( VCCS )</a:t>
            </a:r>
          </a:p>
        </p:txBody>
      </p:sp>
      <p:grpSp>
        <p:nvGrpSpPr>
          <p:cNvPr id="240763" name="组合 240762"/>
          <p:cNvGrpSpPr/>
          <p:nvPr/>
        </p:nvGrpSpPr>
        <p:grpSpPr>
          <a:xfrm>
            <a:off x="179388" y="908050"/>
            <a:ext cx="4117975" cy="2319338"/>
            <a:chOff x="113" y="572"/>
            <a:chExt cx="2594" cy="1461"/>
          </a:xfrm>
        </p:grpSpPr>
        <p:sp>
          <p:nvSpPr>
            <p:cNvPr id="76831" name="文本框 240718"/>
            <p:cNvSpPr txBox="1"/>
            <p:nvPr/>
          </p:nvSpPr>
          <p:spPr>
            <a:xfrm>
              <a:off x="113" y="1366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32" name="直接连接符 240705"/>
            <p:cNvSpPr/>
            <p:nvPr/>
          </p:nvSpPr>
          <p:spPr>
            <a:xfrm>
              <a:off x="1396" y="2021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33" name="直接连接符 240706"/>
            <p:cNvSpPr/>
            <p:nvPr/>
          </p:nvSpPr>
          <p:spPr>
            <a:xfrm>
              <a:off x="1396" y="1008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34" name="文本框 240707"/>
            <p:cNvSpPr txBox="1"/>
            <p:nvPr/>
          </p:nvSpPr>
          <p:spPr>
            <a:xfrm>
              <a:off x="1349" y="1572"/>
              <a:ext cx="639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g</a:t>
              </a:r>
              <a:r>
                <a:rPr lang="en-US" altLang="zh-CN" b="1" i="1" dirty="0">
                  <a:latin typeface="仿宋_GB2312" panose="02010609030101010101" pitchFamily="49" charset="-122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仿宋_GB2312" panose="02010609030101010101" pitchFamily="49" charset="-122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6835" name="文本框 240708"/>
            <p:cNvSpPr txBox="1"/>
            <p:nvPr/>
          </p:nvSpPr>
          <p:spPr>
            <a:xfrm>
              <a:off x="2196" y="935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6836" name="文本框 240709"/>
            <p:cNvSpPr txBox="1"/>
            <p:nvPr/>
          </p:nvSpPr>
          <p:spPr>
            <a:xfrm>
              <a:off x="2241" y="1608"/>
              <a:ext cx="32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6837" name="文本框 240710"/>
            <p:cNvSpPr txBox="1"/>
            <p:nvPr/>
          </p:nvSpPr>
          <p:spPr>
            <a:xfrm>
              <a:off x="2241" y="1343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38" name="直接连接符 240711"/>
            <p:cNvSpPr/>
            <p:nvPr/>
          </p:nvSpPr>
          <p:spPr>
            <a:xfrm flipH="1">
              <a:off x="1620" y="881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839" name="文本框 240712"/>
            <p:cNvSpPr txBox="1"/>
            <p:nvPr/>
          </p:nvSpPr>
          <p:spPr>
            <a:xfrm>
              <a:off x="2000" y="572"/>
              <a:ext cx="414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40" name="直接连接符 240713"/>
            <p:cNvSpPr/>
            <p:nvPr/>
          </p:nvSpPr>
          <p:spPr>
            <a:xfrm>
              <a:off x="389" y="1044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76841" name="直接连接符 240714"/>
            <p:cNvSpPr/>
            <p:nvPr/>
          </p:nvSpPr>
          <p:spPr>
            <a:xfrm>
              <a:off x="596" y="881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842" name="直接连接符 240715"/>
            <p:cNvSpPr/>
            <p:nvPr/>
          </p:nvSpPr>
          <p:spPr>
            <a:xfrm>
              <a:off x="942" y="1044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43" name="直接连接符 240716"/>
            <p:cNvSpPr/>
            <p:nvPr/>
          </p:nvSpPr>
          <p:spPr>
            <a:xfrm flipH="1" flipV="1">
              <a:off x="389" y="2021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44" name="文本框 240717"/>
            <p:cNvSpPr txBox="1"/>
            <p:nvPr/>
          </p:nvSpPr>
          <p:spPr>
            <a:xfrm>
              <a:off x="310" y="1562"/>
              <a:ext cx="20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6845" name="文本框 240719"/>
            <p:cNvSpPr txBox="1"/>
            <p:nvPr/>
          </p:nvSpPr>
          <p:spPr>
            <a:xfrm>
              <a:off x="199" y="572"/>
              <a:ext cx="5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46" name="直接连接符 240721"/>
            <p:cNvSpPr/>
            <p:nvPr/>
          </p:nvSpPr>
          <p:spPr>
            <a:xfrm>
              <a:off x="1396" y="1008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47" name="流程图: 排序 240722"/>
            <p:cNvSpPr/>
            <p:nvPr/>
          </p:nvSpPr>
          <p:spPr>
            <a:xfrm>
              <a:off x="1153" y="1207"/>
              <a:ext cx="499" cy="500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6848" name="文本框 240723"/>
            <p:cNvSpPr txBox="1"/>
            <p:nvPr/>
          </p:nvSpPr>
          <p:spPr>
            <a:xfrm>
              <a:off x="241" y="973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6849" name="矩形 240729"/>
            <p:cNvSpPr/>
            <p:nvPr/>
          </p:nvSpPr>
          <p:spPr>
            <a:xfrm>
              <a:off x="839" y="1298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6850" name="直接连接符 240720"/>
            <p:cNvSpPr/>
            <p:nvPr/>
          </p:nvSpPr>
          <p:spPr>
            <a:xfrm>
              <a:off x="1396" y="1706"/>
              <a:ext cx="0" cy="29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</p:grpSp>
      <p:graphicFrame>
        <p:nvGraphicFramePr>
          <p:cNvPr id="240732" name="对象 240731"/>
          <p:cNvGraphicFramePr/>
          <p:nvPr/>
        </p:nvGraphicFramePr>
        <p:xfrm>
          <a:off x="5364163" y="1268413"/>
          <a:ext cx="1693862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13385" imgH="160020" progId="Equation.3">
                  <p:embed/>
                </p:oleObj>
              </mc:Choice>
              <mc:Fallback>
                <p:oleObj r:id="rId3" imgW="413385" imgH="160020" progId="Equation.3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364163" y="1268413"/>
                        <a:ext cx="1693862" cy="719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34" name="文本框 240733"/>
          <p:cNvSpPr txBox="1"/>
          <p:nvPr/>
        </p:nvSpPr>
        <p:spPr>
          <a:xfrm>
            <a:off x="323850" y="3499168"/>
            <a:ext cx="7294880" cy="460375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(3) Voltage-Controlled Voltage Source ( VCVS )</a:t>
            </a:r>
          </a:p>
        </p:txBody>
      </p:sp>
      <p:grpSp>
        <p:nvGrpSpPr>
          <p:cNvPr id="240759" name="组合 240758"/>
          <p:cNvGrpSpPr/>
          <p:nvPr/>
        </p:nvGrpSpPr>
        <p:grpSpPr>
          <a:xfrm>
            <a:off x="179388" y="4076700"/>
            <a:ext cx="4117975" cy="2319338"/>
            <a:chOff x="340" y="2568"/>
            <a:chExt cx="2594" cy="1461"/>
          </a:xfrm>
        </p:grpSpPr>
        <p:sp>
          <p:nvSpPr>
            <p:cNvPr id="76810" name="直接连接符 240735"/>
            <p:cNvSpPr/>
            <p:nvPr/>
          </p:nvSpPr>
          <p:spPr>
            <a:xfrm>
              <a:off x="162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11" name="直接连接符 240736"/>
            <p:cNvSpPr/>
            <p:nvPr/>
          </p:nvSpPr>
          <p:spPr>
            <a:xfrm>
              <a:off x="162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12" name="文本框 240737"/>
            <p:cNvSpPr txBox="1"/>
            <p:nvPr/>
          </p:nvSpPr>
          <p:spPr>
            <a:xfrm>
              <a:off x="1837" y="3385"/>
              <a:ext cx="639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Symbol" panose="05050102010706020507" pitchFamily="18" charset="2"/>
                  <a:sym typeface="Symbol" panose="05050102010706020507" pitchFamily="18" charset="2"/>
                </a:rPr>
                <a:t></a:t>
              </a: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13" name="文本框 240738"/>
            <p:cNvSpPr txBox="1"/>
            <p:nvPr/>
          </p:nvSpPr>
          <p:spPr>
            <a:xfrm>
              <a:off x="2423" y="2931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6814" name="文本框 240739"/>
            <p:cNvSpPr txBox="1"/>
            <p:nvPr/>
          </p:nvSpPr>
          <p:spPr>
            <a:xfrm>
              <a:off x="2468" y="3604"/>
              <a:ext cx="328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6815" name="文本框 240740"/>
            <p:cNvSpPr txBox="1"/>
            <p:nvPr/>
          </p:nvSpPr>
          <p:spPr>
            <a:xfrm>
              <a:off x="2468" y="3339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16" name="直接连接符 240741"/>
            <p:cNvSpPr/>
            <p:nvPr/>
          </p:nvSpPr>
          <p:spPr>
            <a:xfrm flipH="1">
              <a:off x="1847" y="2877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817" name="文本框 240742"/>
            <p:cNvSpPr txBox="1"/>
            <p:nvPr/>
          </p:nvSpPr>
          <p:spPr>
            <a:xfrm>
              <a:off x="2227" y="2568"/>
              <a:ext cx="414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18" name="直接连接符 240743"/>
            <p:cNvSpPr/>
            <p:nvPr/>
          </p:nvSpPr>
          <p:spPr>
            <a:xfrm>
              <a:off x="616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76819" name="直接连接符 240744"/>
            <p:cNvSpPr/>
            <p:nvPr/>
          </p:nvSpPr>
          <p:spPr>
            <a:xfrm>
              <a:off x="823" y="2877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6820" name="直接连接符 240745"/>
            <p:cNvSpPr/>
            <p:nvPr/>
          </p:nvSpPr>
          <p:spPr>
            <a:xfrm>
              <a:off x="1169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21" name="直接连接符 240746"/>
            <p:cNvSpPr/>
            <p:nvPr/>
          </p:nvSpPr>
          <p:spPr>
            <a:xfrm flipH="1" flipV="1">
              <a:off x="616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6822" name="文本框 240747"/>
            <p:cNvSpPr txBox="1"/>
            <p:nvPr/>
          </p:nvSpPr>
          <p:spPr>
            <a:xfrm>
              <a:off x="537" y="3558"/>
              <a:ext cx="207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76823" name="文本框 240748"/>
            <p:cNvSpPr txBox="1"/>
            <p:nvPr/>
          </p:nvSpPr>
          <p:spPr>
            <a:xfrm>
              <a:off x="340" y="3362"/>
              <a:ext cx="46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24" name="文本框 240749"/>
            <p:cNvSpPr txBox="1"/>
            <p:nvPr/>
          </p:nvSpPr>
          <p:spPr>
            <a:xfrm>
              <a:off x="426" y="2568"/>
              <a:ext cx="501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76825" name="直接连接符 240751"/>
            <p:cNvSpPr/>
            <p:nvPr/>
          </p:nvSpPr>
          <p:spPr>
            <a:xfrm>
              <a:off x="162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6826" name="流程图: 排序 240752"/>
            <p:cNvSpPr/>
            <p:nvPr/>
          </p:nvSpPr>
          <p:spPr>
            <a:xfrm rot="5400000">
              <a:off x="1371" y="3240"/>
              <a:ext cx="502" cy="499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6827" name="文本框 240753"/>
            <p:cNvSpPr txBox="1"/>
            <p:nvPr/>
          </p:nvSpPr>
          <p:spPr>
            <a:xfrm>
              <a:off x="468" y="2969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6828" name="矩形 240754"/>
            <p:cNvSpPr/>
            <p:nvPr/>
          </p:nvSpPr>
          <p:spPr>
            <a:xfrm>
              <a:off x="1066" y="3294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6829" name="文本框 240756"/>
            <p:cNvSpPr txBox="1"/>
            <p:nvPr/>
          </p:nvSpPr>
          <p:spPr>
            <a:xfrm>
              <a:off x="1746" y="2976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6830" name="文本框 240757"/>
            <p:cNvSpPr txBox="1"/>
            <p:nvPr/>
          </p:nvSpPr>
          <p:spPr>
            <a:xfrm>
              <a:off x="1746" y="3657"/>
              <a:ext cx="276" cy="365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</a:p>
          </p:txBody>
        </p:sp>
      </p:grpSp>
      <p:graphicFrame>
        <p:nvGraphicFramePr>
          <p:cNvPr id="240761" name="对象 240760"/>
          <p:cNvGraphicFramePr/>
          <p:nvPr/>
        </p:nvGraphicFramePr>
        <p:xfrm>
          <a:off x="5432425" y="4508500"/>
          <a:ext cx="19891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90220" imgH="160020" progId="Equation.3">
                  <p:embed/>
                </p:oleObj>
              </mc:Choice>
              <mc:Fallback>
                <p:oleObj r:id="rId5" imgW="490220" imgH="160020" progId="Equation.3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432425" y="4508500"/>
                        <a:ext cx="1989138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0762" name="文本框 240761" descr="羊皮纸"/>
          <p:cNvSpPr txBox="1"/>
          <p:nvPr/>
        </p:nvSpPr>
        <p:spPr>
          <a:xfrm>
            <a:off x="5364480" y="5403215"/>
            <a:ext cx="3441700" cy="829945"/>
          </a:xfrm>
          <a:prstGeom prst="rect">
            <a:avLst/>
          </a:prstGeom>
          <a:blipFill rotWithShape="1">
            <a:blip r:embed="rId2"/>
          </a:blip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zh-CN" altLang="en-US" sz="2400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Voltage amplification factor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3000"/>
                                        <p:tgtEl>
                                          <p:spTgt spid="24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4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3000"/>
                                        <p:tgtEl>
                                          <p:spTgt spid="24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0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 bldLvl="0" animBg="1"/>
      <p:bldP spid="240704" grpId="0" bldLvl="0" animBg="1"/>
      <p:bldP spid="240734" grpId="0" bldLvl="0" animBg="1"/>
      <p:bldP spid="24076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6" name="文本框 161795"/>
          <p:cNvSpPr txBox="1"/>
          <p:nvPr/>
        </p:nvSpPr>
        <p:spPr>
          <a:xfrm>
            <a:off x="897890" y="3352800"/>
            <a:ext cx="8096250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1. </a:t>
            </a:r>
            <a:r>
              <a:rPr lang="en-US" altLang="zh-CN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  <a:sym typeface="+mn-ea"/>
              </a:rPr>
              <a:t>eference</a:t>
            </a:r>
            <a:r>
              <a:rPr lang="zh-CN" altLang="en-US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 direction</a:t>
            </a:r>
          </a:p>
        </p:txBody>
      </p:sp>
      <p:sp>
        <p:nvSpPr>
          <p:cNvPr id="161797" name="文本框 161796"/>
          <p:cNvSpPr txBox="1"/>
          <p:nvPr/>
        </p:nvSpPr>
        <p:spPr>
          <a:xfrm>
            <a:off x="898525" y="5085080"/>
            <a:ext cx="4421505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32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Kirchhoff 's </a:t>
            </a:r>
            <a:r>
              <a:rPr lang="en-US" altLang="zh-CN" sz="32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32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aw</a:t>
            </a:r>
          </a:p>
        </p:txBody>
      </p:sp>
      <p:sp>
        <p:nvSpPr>
          <p:cNvPr id="161798" name="矩形 161797"/>
          <p:cNvSpPr/>
          <p:nvPr/>
        </p:nvSpPr>
        <p:spPr>
          <a:xfrm>
            <a:off x="392430" y="2267903"/>
            <a:ext cx="3208020" cy="64516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>
                <a:schemeClr val="tx1"/>
              </a:buClr>
              <a:buSzTx/>
              <a:buChar char="l"/>
            </a:pPr>
            <a:r>
              <a:rPr lang="en-US" altLang="zh-CN" sz="3600" b="1" dirty="0">
                <a:solidFill>
                  <a:srgbClr val="FFFF00"/>
                </a:solidFill>
                <a:latin typeface="楷体_GB2312" panose="02010609030101010101" pitchFamily="49" charset="-122"/>
                <a:ea typeface="楷体_GB2312" panose="02010609030101010101" pitchFamily="49" charset="-122"/>
                <a:sym typeface="Monotype Sorts" pitchFamily="2" charset="2"/>
              </a:rPr>
              <a:t> </a:t>
            </a:r>
            <a:r>
              <a:rPr lang="zh-CN" altLang="en-US" sz="36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key point</a:t>
            </a:r>
            <a:r>
              <a:rPr lang="en-US" altLang="zh-CN" sz="36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3600" b="1" dirty="0">
                <a:solidFill>
                  <a:schemeClr val="tx2"/>
                </a:solidFill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b="1" dirty="0">
              <a:solidFill>
                <a:schemeClr val="tx2"/>
              </a:solidFill>
              <a:latin typeface="Times New Roman" panose="02020603050405020304" pitchFamily="18" charset="0"/>
              <a:ea typeface="楷体_GB2312" panose="0201060903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1799" name="文本框 161798"/>
          <p:cNvSpPr txBox="1"/>
          <p:nvPr/>
        </p:nvSpPr>
        <p:spPr>
          <a:xfrm>
            <a:off x="173990" y="119063"/>
            <a:ext cx="8796020" cy="236855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0099"/>
            </a:prstShdw>
          </a:effec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400" b="1" dirty="0">
                <a:sym typeface="+mn-ea"/>
              </a:rPr>
              <a:t>Chapter 1</a:t>
            </a:r>
            <a:r>
              <a:rPr lang="zh-CN" altLang="en-US" sz="60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Circuit Models</a:t>
            </a:r>
            <a:r>
              <a:rPr lang="en-US" altLang="zh-CN" sz="40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4000" b="1" dirty="0">
                <a:latin typeface="Times New Roman" panose="02020603050405020304" pitchFamily="18" charset="0"/>
                <a:sym typeface="+mn-ea"/>
              </a:rPr>
              <a:t>and Circuit Laws</a:t>
            </a:r>
            <a:r>
              <a:rPr lang="en-US" altLang="zh-CN" sz="4400" b="1" dirty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4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161803" name="文本框 161802"/>
          <p:cNvSpPr txBox="1"/>
          <p:nvPr/>
        </p:nvSpPr>
        <p:spPr>
          <a:xfrm>
            <a:off x="897890" y="4257040"/>
            <a:ext cx="7414895" cy="64516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2. </a:t>
            </a:r>
            <a:r>
              <a:rPr lang="en-US" sz="3200" b="1" dirty="0">
                <a:latin typeface="Times New Roman" panose="02020603050405020304" pitchFamily="18" charset="0"/>
                <a:ea typeface="楷体_GB2312" panose="02010609030101010101" pitchFamily="49" charset="-122"/>
                <a:cs typeface="Times New Roman" panose="02020603050405020304" pitchFamily="18" charset="0"/>
              </a:rPr>
              <a:t>Voltage-Current relationship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75"/>
                                        <p:tgtEl>
                                          <p:spTgt spid="16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225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/>
      <p:bldP spid="161797" grpId="0"/>
      <p:bldP spid="161798" grpId="0" bldLvl="0" animBg="1"/>
      <p:bldP spid="161799" grpId="0" bldLvl="0" animBg="1"/>
      <p:bldP spid="1618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668" name="组合 241667"/>
          <p:cNvGrpSpPr/>
          <p:nvPr/>
        </p:nvGrpSpPr>
        <p:grpSpPr>
          <a:xfrm>
            <a:off x="323850" y="825500"/>
            <a:ext cx="3816350" cy="2243138"/>
            <a:chOff x="340" y="2561"/>
            <a:chExt cx="2594" cy="1468"/>
          </a:xfrm>
        </p:grpSpPr>
        <p:sp>
          <p:nvSpPr>
            <p:cNvPr id="77880" name="直接连接符 241668"/>
            <p:cNvSpPr/>
            <p:nvPr/>
          </p:nvSpPr>
          <p:spPr>
            <a:xfrm>
              <a:off x="162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81" name="直接连接符 241669"/>
            <p:cNvSpPr/>
            <p:nvPr/>
          </p:nvSpPr>
          <p:spPr>
            <a:xfrm>
              <a:off x="162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82" name="文本框 241670"/>
            <p:cNvSpPr txBox="1"/>
            <p:nvPr/>
          </p:nvSpPr>
          <p:spPr>
            <a:xfrm>
              <a:off x="1837" y="3378"/>
              <a:ext cx="639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83" name="文本框 241671"/>
            <p:cNvSpPr txBox="1"/>
            <p:nvPr/>
          </p:nvSpPr>
          <p:spPr>
            <a:xfrm>
              <a:off x="2423" y="2924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84" name="文本框 241672"/>
            <p:cNvSpPr txBox="1"/>
            <p:nvPr/>
          </p:nvSpPr>
          <p:spPr>
            <a:xfrm>
              <a:off x="2468" y="3597"/>
              <a:ext cx="328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85" name="文本框 241673"/>
            <p:cNvSpPr txBox="1"/>
            <p:nvPr/>
          </p:nvSpPr>
          <p:spPr>
            <a:xfrm>
              <a:off x="2468" y="3332"/>
              <a:ext cx="46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86" name="直接连接符 241674"/>
            <p:cNvSpPr/>
            <p:nvPr/>
          </p:nvSpPr>
          <p:spPr>
            <a:xfrm flipH="1">
              <a:off x="1847" y="2877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87" name="文本框 241675"/>
            <p:cNvSpPr txBox="1"/>
            <p:nvPr/>
          </p:nvSpPr>
          <p:spPr>
            <a:xfrm>
              <a:off x="2227" y="2561"/>
              <a:ext cx="414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88" name="直接连接符 241676"/>
            <p:cNvSpPr/>
            <p:nvPr/>
          </p:nvSpPr>
          <p:spPr>
            <a:xfrm>
              <a:off x="616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77889" name="直接连接符 241677"/>
            <p:cNvSpPr/>
            <p:nvPr/>
          </p:nvSpPr>
          <p:spPr>
            <a:xfrm>
              <a:off x="823" y="2877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90" name="直接连接符 241678"/>
            <p:cNvSpPr/>
            <p:nvPr/>
          </p:nvSpPr>
          <p:spPr>
            <a:xfrm>
              <a:off x="1169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91" name="直接连接符 241679"/>
            <p:cNvSpPr/>
            <p:nvPr/>
          </p:nvSpPr>
          <p:spPr>
            <a:xfrm flipH="1" flipV="1">
              <a:off x="616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92" name="文本框 241680"/>
            <p:cNvSpPr txBox="1"/>
            <p:nvPr/>
          </p:nvSpPr>
          <p:spPr>
            <a:xfrm>
              <a:off x="537" y="3551"/>
              <a:ext cx="207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93" name="文本框 241681"/>
            <p:cNvSpPr txBox="1"/>
            <p:nvPr/>
          </p:nvSpPr>
          <p:spPr>
            <a:xfrm>
              <a:off x="340" y="3355"/>
              <a:ext cx="46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94" name="文本框 241682"/>
            <p:cNvSpPr txBox="1"/>
            <p:nvPr/>
          </p:nvSpPr>
          <p:spPr>
            <a:xfrm>
              <a:off x="426" y="2561"/>
              <a:ext cx="501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95" name="直接连接符 241683"/>
            <p:cNvSpPr/>
            <p:nvPr/>
          </p:nvSpPr>
          <p:spPr>
            <a:xfrm>
              <a:off x="162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96" name="流程图: 排序 241684"/>
            <p:cNvSpPr/>
            <p:nvPr/>
          </p:nvSpPr>
          <p:spPr>
            <a:xfrm rot="5400000">
              <a:off x="1371" y="3240"/>
              <a:ext cx="502" cy="499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7897" name="文本框 241685"/>
            <p:cNvSpPr txBox="1"/>
            <p:nvPr/>
          </p:nvSpPr>
          <p:spPr>
            <a:xfrm>
              <a:off x="468" y="2962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898" name="矩形 241686"/>
            <p:cNvSpPr/>
            <p:nvPr/>
          </p:nvSpPr>
          <p:spPr>
            <a:xfrm>
              <a:off x="1066" y="3294"/>
              <a:ext cx="181" cy="408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7899" name="文本框 241687"/>
            <p:cNvSpPr txBox="1"/>
            <p:nvPr/>
          </p:nvSpPr>
          <p:spPr>
            <a:xfrm>
              <a:off x="1746" y="2969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7900" name="文本框 241688"/>
            <p:cNvSpPr txBox="1"/>
            <p:nvPr/>
          </p:nvSpPr>
          <p:spPr>
            <a:xfrm>
              <a:off x="1746" y="3650"/>
              <a:ext cx="276" cy="379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41690" name="文本框 241689"/>
          <p:cNvSpPr txBox="1"/>
          <p:nvPr/>
        </p:nvSpPr>
        <p:spPr>
          <a:xfrm>
            <a:off x="395605" y="403225"/>
            <a:ext cx="7446010" cy="460375"/>
          </a:xfrm>
          <a:prstGeom prst="rect">
            <a:avLst/>
          </a:prstGeom>
          <a:solidFill>
            <a:srgbClr val="519B5C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(4) Current-Controlled Voltage Source ( CCVS )</a:t>
            </a:r>
          </a:p>
        </p:txBody>
      </p:sp>
      <p:graphicFrame>
        <p:nvGraphicFramePr>
          <p:cNvPr id="241691" name="对象 241690"/>
          <p:cNvGraphicFramePr/>
          <p:nvPr/>
        </p:nvGraphicFramePr>
        <p:xfrm>
          <a:off x="5651500" y="908050"/>
          <a:ext cx="1608138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91160" imgH="160020" progId="Equation.3">
                  <p:embed/>
                </p:oleObj>
              </mc:Choice>
              <mc:Fallback>
                <p:oleObj r:id="rId2" imgW="391160" imgH="160020" progId="Equation.3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651500" y="908050"/>
                        <a:ext cx="1608138" cy="719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692" name="文本框 241691" descr="羊皮纸"/>
          <p:cNvSpPr txBox="1"/>
          <p:nvPr/>
        </p:nvSpPr>
        <p:spPr>
          <a:xfrm>
            <a:off x="5393690" y="1844040"/>
            <a:ext cx="3499485" cy="460375"/>
          </a:xfrm>
          <a:prstGeom prst="rect">
            <a:avLst/>
          </a:prstGeom>
          <a:blipFill rotWithShape="1">
            <a:blip r:embed="rId4"/>
          </a:blip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 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zh-CN" altLang="en-US" sz="2400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Transfer resistance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400" b="1" dirty="0">
              <a:solidFill>
                <a:srgbClr val="090903"/>
              </a:solidFill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41693" name="文本框 241692"/>
          <p:cNvSpPr txBox="1"/>
          <p:nvPr/>
        </p:nvSpPr>
        <p:spPr>
          <a:xfrm>
            <a:off x="161925" y="3554730"/>
            <a:ext cx="1910080" cy="521970"/>
          </a:xfrm>
          <a:prstGeom prst="rect">
            <a:avLst/>
          </a:prstGeom>
          <a:solidFill>
            <a:srgbClr val="993366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grpSp>
        <p:nvGrpSpPr>
          <p:cNvPr id="241731" name="组合 241730"/>
          <p:cNvGrpSpPr/>
          <p:nvPr/>
        </p:nvGrpSpPr>
        <p:grpSpPr>
          <a:xfrm>
            <a:off x="250825" y="3573463"/>
            <a:ext cx="3384550" cy="2303462"/>
            <a:chOff x="340" y="2296"/>
            <a:chExt cx="2314" cy="1497"/>
          </a:xfrm>
        </p:grpSpPr>
        <p:grpSp>
          <p:nvGrpSpPr>
            <p:cNvPr id="77851" name="组合 241726"/>
            <p:cNvGrpSpPr/>
            <p:nvPr/>
          </p:nvGrpSpPr>
          <p:grpSpPr>
            <a:xfrm>
              <a:off x="340" y="2296"/>
              <a:ext cx="2314" cy="1497"/>
              <a:chOff x="385" y="2713"/>
              <a:chExt cx="1761" cy="1080"/>
            </a:xfrm>
          </p:grpSpPr>
          <p:grpSp>
            <p:nvGrpSpPr>
              <p:cNvPr id="77854" name="组合 241695"/>
              <p:cNvGrpSpPr/>
              <p:nvPr/>
            </p:nvGrpSpPr>
            <p:grpSpPr>
              <a:xfrm>
                <a:off x="1153" y="3025"/>
                <a:ext cx="264" cy="240"/>
                <a:chOff x="1344" y="1968"/>
                <a:chExt cx="1344" cy="1344"/>
              </a:xfrm>
            </p:grpSpPr>
            <p:sp>
              <p:nvSpPr>
                <p:cNvPr id="77875" name="椭圆 241696"/>
                <p:cNvSpPr/>
                <p:nvPr/>
              </p:nvSpPr>
              <p:spPr>
                <a:xfrm>
                  <a:off x="1392" y="1968"/>
                  <a:ext cx="1296" cy="1344"/>
                </a:xfrm>
                <a:prstGeom prst="ellipse">
                  <a:avLst/>
                </a:prstGeom>
                <a:solidFill>
                  <a:schemeClr val="hlink"/>
                </a:solidFill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77876" name="直接连接符 241697"/>
                <p:cNvSpPr/>
                <p:nvPr/>
              </p:nvSpPr>
              <p:spPr>
                <a:xfrm>
                  <a:off x="1920" y="2271"/>
                  <a:ext cx="0" cy="762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7" name="直接连接符 241698"/>
                <p:cNvSpPr/>
                <p:nvPr/>
              </p:nvSpPr>
              <p:spPr>
                <a:xfrm>
                  <a:off x="1920" y="2738"/>
                  <a:ext cx="480" cy="478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  <p:sp>
              <p:nvSpPr>
                <p:cNvPr id="77878" name="直接连接符 241699"/>
                <p:cNvSpPr/>
                <p:nvPr/>
              </p:nvSpPr>
              <p:spPr>
                <a:xfrm flipV="1">
                  <a:off x="1920" y="2064"/>
                  <a:ext cx="480" cy="48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9" name="直接连接符 241700"/>
                <p:cNvSpPr/>
                <p:nvPr/>
              </p:nvSpPr>
              <p:spPr>
                <a:xfrm flipH="1">
                  <a:off x="1344" y="2640"/>
                  <a:ext cx="576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7855" name="直接连接符 241701"/>
              <p:cNvSpPr/>
              <p:nvPr/>
            </p:nvSpPr>
            <p:spPr>
              <a:xfrm flipH="1">
                <a:off x="510" y="3145"/>
                <a:ext cx="652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56" name="矩形 241702"/>
              <p:cNvSpPr/>
              <p:nvPr/>
            </p:nvSpPr>
            <p:spPr>
              <a:xfrm>
                <a:off x="677" y="3079"/>
                <a:ext cx="332" cy="136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77857" name="直接连接符 241703"/>
              <p:cNvSpPr/>
              <p:nvPr/>
            </p:nvSpPr>
            <p:spPr>
              <a:xfrm>
                <a:off x="1360" y="3248"/>
                <a:ext cx="0" cy="545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58" name="直接连接符 241704"/>
              <p:cNvSpPr/>
              <p:nvPr/>
            </p:nvSpPr>
            <p:spPr>
              <a:xfrm flipV="1">
                <a:off x="1360" y="2785"/>
                <a:ext cx="0" cy="257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59" name="直接连接符 241705"/>
              <p:cNvSpPr/>
              <p:nvPr/>
            </p:nvSpPr>
            <p:spPr>
              <a:xfrm>
                <a:off x="1360" y="2785"/>
                <a:ext cx="65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60" name="直接连接符 241706"/>
              <p:cNvSpPr/>
              <p:nvPr/>
            </p:nvSpPr>
            <p:spPr>
              <a:xfrm>
                <a:off x="510" y="3793"/>
                <a:ext cx="1507" cy="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61" name="直接连接符 241707"/>
              <p:cNvSpPr/>
              <p:nvPr/>
            </p:nvSpPr>
            <p:spPr>
              <a:xfrm>
                <a:off x="510" y="3145"/>
                <a:ext cx="0" cy="648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62" name="矩形 241708"/>
              <p:cNvSpPr/>
              <p:nvPr/>
            </p:nvSpPr>
            <p:spPr>
              <a:xfrm>
                <a:off x="1541" y="2713"/>
                <a:ext cx="332" cy="136"/>
              </a:xfrm>
              <a:prstGeom prst="rect">
                <a:avLst/>
              </a:prstGeom>
              <a:solidFill>
                <a:srgbClr val="FF9900"/>
              </a:solidFill>
              <a:ln w="12700" cap="flat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77863" name="组合 241709"/>
              <p:cNvGrpSpPr/>
              <p:nvPr/>
            </p:nvGrpSpPr>
            <p:grpSpPr>
              <a:xfrm>
                <a:off x="1885" y="3265"/>
                <a:ext cx="261" cy="192"/>
                <a:chOff x="2112" y="3130"/>
                <a:chExt cx="432" cy="278"/>
              </a:xfrm>
            </p:grpSpPr>
            <p:sp>
              <p:nvSpPr>
                <p:cNvPr id="77871" name="直接连接符 241710"/>
                <p:cNvSpPr/>
                <p:nvPr/>
              </p:nvSpPr>
              <p:spPr>
                <a:xfrm>
                  <a:off x="2112" y="3130"/>
                  <a:ext cx="43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2" name="直接连接符 241711"/>
                <p:cNvSpPr/>
                <p:nvPr/>
              </p:nvSpPr>
              <p:spPr>
                <a:xfrm>
                  <a:off x="2208" y="3216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3" name="直接连接符 241712"/>
                <p:cNvSpPr/>
                <p:nvPr/>
              </p:nvSpPr>
              <p:spPr>
                <a:xfrm>
                  <a:off x="2112" y="3322"/>
                  <a:ext cx="432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77874" name="直接连接符 241713"/>
                <p:cNvSpPr/>
                <p:nvPr/>
              </p:nvSpPr>
              <p:spPr>
                <a:xfrm>
                  <a:off x="2208" y="3408"/>
                  <a:ext cx="240" cy="0"/>
                </a:xfrm>
                <a:prstGeom prst="line">
                  <a:avLst/>
                </a:prstGeom>
                <a:ln w="3810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77864" name="直接连接符 241714"/>
              <p:cNvSpPr/>
              <p:nvPr/>
            </p:nvSpPr>
            <p:spPr>
              <a:xfrm>
                <a:off x="2017" y="2785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77865" name="直接连接符 241715"/>
              <p:cNvSpPr/>
              <p:nvPr/>
            </p:nvSpPr>
            <p:spPr>
              <a:xfrm flipV="1">
                <a:off x="2017" y="3457"/>
                <a:ext cx="0" cy="336"/>
              </a:xfrm>
              <a:prstGeom prst="line">
                <a:avLst/>
              </a:prstGeom>
              <a:ln w="38100" cap="flat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</p:spPr>
          </p:sp>
          <p:grpSp>
            <p:nvGrpSpPr>
              <p:cNvPr id="77866" name="组合 241716"/>
              <p:cNvGrpSpPr/>
              <p:nvPr/>
            </p:nvGrpSpPr>
            <p:grpSpPr>
              <a:xfrm>
                <a:off x="385" y="3361"/>
                <a:ext cx="272" cy="272"/>
                <a:chOff x="1732" y="3033"/>
                <a:chExt cx="620" cy="605"/>
              </a:xfrm>
            </p:grpSpPr>
            <p:sp>
              <p:nvSpPr>
                <p:cNvPr id="77869" name="椭圆 241717"/>
                <p:cNvSpPr/>
                <p:nvPr/>
              </p:nvSpPr>
              <p:spPr>
                <a:xfrm>
                  <a:off x="1732" y="3033"/>
                  <a:ext cx="605" cy="605"/>
                </a:xfrm>
                <a:prstGeom prst="ellipse">
                  <a:avLst/>
                </a:prstGeom>
                <a:solidFill>
                  <a:schemeClr val="accent1"/>
                </a:solidFill>
                <a:ln w="57150" cap="flat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77870" name="任意多边形 241718"/>
                <p:cNvSpPr/>
                <p:nvPr/>
              </p:nvSpPr>
              <p:spPr>
                <a:xfrm>
                  <a:off x="1752" y="3240"/>
                  <a:ext cx="600" cy="240"/>
                </a:xfrm>
                <a:custGeom>
                  <a:avLst/>
                  <a:gdLst/>
                  <a:ahLst/>
                  <a:cxnLst>
                    <a:cxn ang="0">
                      <a:pos x="0" y="228"/>
                    </a:cxn>
                    <a:cxn ang="0">
                      <a:pos x="84" y="84"/>
                    </a:cxn>
                    <a:cxn ang="0">
                      <a:pos x="168" y="0"/>
                    </a:cxn>
                    <a:cxn ang="0">
                      <a:pos x="216" y="12"/>
                    </a:cxn>
                    <a:cxn ang="0">
                      <a:pos x="324" y="156"/>
                    </a:cxn>
                    <a:cxn ang="0">
                      <a:pos x="468" y="240"/>
                    </a:cxn>
                    <a:cxn ang="0">
                      <a:pos x="600" y="96"/>
                    </a:cxn>
                  </a:cxnLst>
                  <a:rect l="0" t="0" r="0" b="0"/>
                  <a:pathLst>
                    <a:path w="600" h="240">
                      <a:moveTo>
                        <a:pt x="0" y="228"/>
                      </a:moveTo>
                      <a:cubicBezTo>
                        <a:pt x="16" y="163"/>
                        <a:pt x="26" y="122"/>
                        <a:pt x="84" y="84"/>
                      </a:cubicBezTo>
                      <a:cubicBezTo>
                        <a:pt x="139" y="1"/>
                        <a:pt x="105" y="21"/>
                        <a:pt x="168" y="0"/>
                      </a:cubicBezTo>
                      <a:cubicBezTo>
                        <a:pt x="184" y="4"/>
                        <a:pt x="204" y="1"/>
                        <a:pt x="216" y="12"/>
                      </a:cubicBezTo>
                      <a:cubicBezTo>
                        <a:pt x="257" y="48"/>
                        <a:pt x="282" y="119"/>
                        <a:pt x="324" y="156"/>
                      </a:cubicBezTo>
                      <a:cubicBezTo>
                        <a:pt x="365" y="192"/>
                        <a:pt x="416" y="223"/>
                        <a:pt x="468" y="240"/>
                      </a:cubicBezTo>
                      <a:cubicBezTo>
                        <a:pt x="560" y="222"/>
                        <a:pt x="600" y="194"/>
                        <a:pt x="600" y="96"/>
                      </a:cubicBezTo>
                    </a:path>
                  </a:pathLst>
                </a:custGeom>
                <a:solidFill>
                  <a:schemeClr val="accent1">
                    <a:alpha val="100000"/>
                  </a:schemeClr>
                </a:solidFill>
                <a:ln w="57150" cap="flat" cmpd="sng">
                  <a:solidFill>
                    <a:srgbClr val="FF9900">
                      <a:alpha val="10000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77867" name="直接连接符 241719"/>
              <p:cNvSpPr/>
              <p:nvPr/>
            </p:nvSpPr>
            <p:spPr>
              <a:xfrm>
                <a:off x="677" y="3324"/>
                <a:ext cx="332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77868" name="直接连接符 241722"/>
              <p:cNvSpPr/>
              <p:nvPr/>
            </p:nvSpPr>
            <p:spPr>
              <a:xfrm flipH="1">
                <a:off x="1541" y="2953"/>
                <a:ext cx="332" cy="0"/>
              </a:xfrm>
              <a:prstGeom prst="line">
                <a:avLst/>
              </a:prstGeom>
              <a:ln w="57150" cap="flat" cmpd="sng">
                <a:solidFill>
                  <a:schemeClr val="tx2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graphicFrame>
          <p:nvGraphicFramePr>
            <p:cNvPr id="77852" name="对象 241724"/>
            <p:cNvGraphicFramePr/>
            <p:nvPr/>
          </p:nvGraphicFramePr>
          <p:xfrm>
            <a:off x="839" y="3158"/>
            <a:ext cx="23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93345" imgH="170815" progId="Equation.3">
                    <p:embed/>
                  </p:oleObj>
                </mc:Choice>
                <mc:Fallback>
                  <p:oleObj r:id="rId5" imgW="93345" imgH="170815" progId="Equation.3">
                    <p:embed/>
                    <p:pic>
                      <p:nvPicPr>
                        <p:cNvPr id="0" name="图片 3142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39" y="3158"/>
                          <a:ext cx="23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53" name="对象 241725"/>
            <p:cNvGraphicFramePr/>
            <p:nvPr/>
          </p:nvGraphicFramePr>
          <p:xfrm>
            <a:off x="1973" y="2704"/>
            <a:ext cx="230" cy="3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93345" imgH="170815" progId="Equation.3">
                    <p:embed/>
                  </p:oleObj>
                </mc:Choice>
                <mc:Fallback>
                  <p:oleObj r:id="rId7" imgW="93345" imgH="170815" progId="Equation.3">
                    <p:embed/>
                    <p:pic>
                      <p:nvPicPr>
                        <p:cNvPr id="0" name="图片 3145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973" y="2704"/>
                          <a:ext cx="230" cy="3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1729" name="对象 241728"/>
          <p:cNvGraphicFramePr/>
          <p:nvPr/>
        </p:nvGraphicFramePr>
        <p:xfrm>
          <a:off x="5940425" y="2997200"/>
          <a:ext cx="1538288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46405" imgH="170815" progId="Equation.3">
                  <p:embed/>
                </p:oleObj>
              </mc:Choice>
              <mc:Fallback>
                <p:oleObj r:id="rId9" imgW="446405" imgH="170815" progId="Equation.3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940425" y="2997200"/>
                        <a:ext cx="1538288" cy="6429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1730" name="右箭头 241729"/>
          <p:cNvSpPr/>
          <p:nvPr/>
        </p:nvSpPr>
        <p:spPr>
          <a:xfrm rot="-1118616">
            <a:off x="4787900" y="3429000"/>
            <a:ext cx="792163" cy="215900"/>
          </a:xfrm>
          <a:prstGeom prst="rightArrow">
            <a:avLst>
              <a:gd name="adj1" fmla="val 50000"/>
              <a:gd name="adj2" fmla="val 9155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41732" name="右箭头 241731"/>
          <p:cNvSpPr/>
          <p:nvPr/>
        </p:nvSpPr>
        <p:spPr>
          <a:xfrm>
            <a:off x="4140200" y="4365625"/>
            <a:ext cx="792163" cy="215900"/>
          </a:xfrm>
          <a:prstGeom prst="rightArrow">
            <a:avLst>
              <a:gd name="adj1" fmla="val 50000"/>
              <a:gd name="adj2" fmla="val 91558"/>
            </a:avLst>
          </a:prstGeom>
          <a:solidFill>
            <a:srgbClr val="FF3300"/>
          </a:solidFill>
          <a:ln w="952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pSp>
        <p:nvGrpSpPr>
          <p:cNvPr id="241809" name="组合 241808"/>
          <p:cNvGrpSpPr/>
          <p:nvPr/>
        </p:nvGrpSpPr>
        <p:grpSpPr>
          <a:xfrm>
            <a:off x="5651500" y="4076700"/>
            <a:ext cx="2808288" cy="1873250"/>
            <a:chOff x="3247" y="2614"/>
            <a:chExt cx="1883" cy="1416"/>
          </a:xfrm>
        </p:grpSpPr>
        <p:sp>
          <p:nvSpPr>
            <p:cNvPr id="77838" name="直接连接符 241754"/>
            <p:cNvSpPr/>
            <p:nvPr/>
          </p:nvSpPr>
          <p:spPr>
            <a:xfrm>
              <a:off x="4163" y="4017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39" name="直接连接符 241755"/>
            <p:cNvSpPr/>
            <p:nvPr/>
          </p:nvSpPr>
          <p:spPr>
            <a:xfrm>
              <a:off x="4163" y="3004"/>
              <a:ext cx="967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40" name="直接连接符 241760"/>
            <p:cNvSpPr/>
            <p:nvPr/>
          </p:nvSpPr>
          <p:spPr>
            <a:xfrm flipH="1">
              <a:off x="4387" y="3113"/>
              <a:ext cx="380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41" name="直接连接符 241762"/>
            <p:cNvSpPr/>
            <p:nvPr/>
          </p:nvSpPr>
          <p:spPr>
            <a:xfrm>
              <a:off x="3247" y="3040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77842" name="直接连接符 241763"/>
            <p:cNvSpPr/>
            <p:nvPr/>
          </p:nvSpPr>
          <p:spPr>
            <a:xfrm>
              <a:off x="3288" y="3158"/>
              <a:ext cx="34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77843" name="直接连接符 241764"/>
            <p:cNvSpPr/>
            <p:nvPr/>
          </p:nvSpPr>
          <p:spPr>
            <a:xfrm>
              <a:off x="3800" y="3040"/>
              <a:ext cx="0" cy="977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4" name="直接连接符 241765"/>
            <p:cNvSpPr/>
            <p:nvPr/>
          </p:nvSpPr>
          <p:spPr>
            <a:xfrm flipH="1" flipV="1">
              <a:off x="3247" y="4017"/>
              <a:ext cx="553" cy="0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77845" name="直接连接符 241770"/>
            <p:cNvSpPr/>
            <p:nvPr/>
          </p:nvSpPr>
          <p:spPr>
            <a:xfrm>
              <a:off x="4163" y="3004"/>
              <a:ext cx="0" cy="1025"/>
            </a:xfrm>
            <a:prstGeom prst="line">
              <a:avLst/>
            </a:prstGeom>
            <a:ln w="3810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7846" name="流程图: 排序 241771"/>
            <p:cNvSpPr/>
            <p:nvPr/>
          </p:nvSpPr>
          <p:spPr>
            <a:xfrm>
              <a:off x="3920" y="3330"/>
              <a:ext cx="499" cy="500"/>
            </a:xfrm>
            <a:prstGeom prst="flowChartSort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7847" name="矩形 241773"/>
            <p:cNvSpPr/>
            <p:nvPr/>
          </p:nvSpPr>
          <p:spPr>
            <a:xfrm>
              <a:off x="3738" y="3331"/>
              <a:ext cx="136" cy="409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77848" name="对象 241805"/>
            <p:cNvGraphicFramePr/>
            <p:nvPr/>
          </p:nvGraphicFramePr>
          <p:xfrm>
            <a:off x="4213" y="3697"/>
            <a:ext cx="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1" imgW="214630" imgH="170815" progId="Equation.3">
                    <p:embed/>
                  </p:oleObj>
                </mc:Choice>
                <mc:Fallback>
                  <p:oleObj r:id="rId11" imgW="214630" imgH="170815" progId="Equation.3">
                    <p:embed/>
                    <p:pic>
                      <p:nvPicPr>
                        <p:cNvPr id="0" name="图片 3141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13" y="3697"/>
                          <a:ext cx="408" cy="33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49" name="对象 241806"/>
            <p:cNvGraphicFramePr/>
            <p:nvPr/>
          </p:nvGraphicFramePr>
          <p:xfrm>
            <a:off x="3334" y="2659"/>
            <a:ext cx="316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127000" imgH="170815" progId="Equation.3">
                    <p:embed/>
                  </p:oleObj>
                </mc:Choice>
                <mc:Fallback>
                  <p:oleObj r:id="rId13" imgW="127000" imgH="170815" progId="Equation.3">
                    <p:embed/>
                    <p:pic>
                      <p:nvPicPr>
                        <p:cNvPr id="0" name="图片 3143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34" y="2659"/>
                          <a:ext cx="316" cy="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850" name="对象 241807"/>
            <p:cNvGraphicFramePr/>
            <p:nvPr/>
          </p:nvGraphicFramePr>
          <p:xfrm>
            <a:off x="4468" y="2614"/>
            <a:ext cx="248" cy="4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93345" imgH="170815" progId="Equation.3">
                    <p:embed/>
                  </p:oleObj>
                </mc:Choice>
                <mc:Fallback>
                  <p:oleObj r:id="rId15" imgW="93345" imgH="170815" progId="Equation.3">
                    <p:embed/>
                    <p:pic>
                      <p:nvPicPr>
                        <p:cNvPr id="0" name="图片 3146"/>
                        <p:cNvPicPr/>
                        <p:nvPr/>
                      </p:nvPicPr>
                      <p:blipFill>
                        <a:blip r:embed="rId1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68" y="2614"/>
                          <a:ext cx="248" cy="405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1812" name="矩形标注 241811" descr="羊皮纸"/>
          <p:cNvSpPr/>
          <p:nvPr/>
        </p:nvSpPr>
        <p:spPr>
          <a:xfrm>
            <a:off x="4067175" y="5153660"/>
            <a:ext cx="1137285" cy="796925"/>
          </a:xfrm>
          <a:prstGeom prst="wedgeRectCallout">
            <a:avLst>
              <a:gd name="adj1" fmla="val 110859"/>
              <a:gd name="adj2" fmla="val -26653"/>
            </a:avLst>
          </a:prstGeom>
          <a:blipFill rotWithShape="1">
            <a:blip r:embed="rId4"/>
          </a:blip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Circuit model</a:t>
            </a:r>
          </a:p>
        </p:txBody>
      </p:sp>
      <p:sp>
        <p:nvSpPr>
          <p:cNvPr id="77837" name="直接连接符 239655"/>
          <p:cNvSpPr/>
          <p:nvPr/>
        </p:nvSpPr>
        <p:spPr>
          <a:xfrm>
            <a:off x="7018338" y="5684838"/>
            <a:ext cx="1587" cy="192087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3000"/>
                                        <p:tgtEl>
                                          <p:spTgt spid="24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1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1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24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3000"/>
                                        <p:tgtEl>
                                          <p:spTgt spid="24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24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24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000"/>
                                        <p:tgtEl>
                                          <p:spTgt spid="24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690" grpId="0" bldLvl="0" animBg="1"/>
      <p:bldP spid="241692" grpId="0" bldLvl="0" animBg="1"/>
      <p:bldP spid="241693" grpId="0" bldLvl="0" animBg="1"/>
      <p:bldP spid="24181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2" name="文本框 242691"/>
          <p:cNvSpPr txBox="1"/>
          <p:nvPr/>
        </p:nvSpPr>
        <p:spPr>
          <a:xfrm>
            <a:off x="129540" y="253365"/>
            <a:ext cx="3565525" cy="64516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3.</a:t>
            </a:r>
            <a:r>
              <a:rPr lang="en-US" altLang="zh-CN" sz="36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Comparison</a:t>
            </a:r>
          </a:p>
        </p:txBody>
      </p:sp>
      <p:sp>
        <p:nvSpPr>
          <p:cNvPr id="242693" name="文本框 242692"/>
          <p:cNvSpPr txBox="1"/>
          <p:nvPr/>
        </p:nvSpPr>
        <p:spPr>
          <a:xfrm>
            <a:off x="323850" y="974408"/>
            <a:ext cx="8820150" cy="119888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81000" lvl="0" indent="-3810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(1)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The independent source voltage (or current) is determined by the source itself , while the controlled source voltage (or current) is determined by the control quantity.</a:t>
            </a:r>
          </a:p>
        </p:txBody>
      </p:sp>
      <p:sp>
        <p:nvSpPr>
          <p:cNvPr id="242694" name="文本框 242693"/>
          <p:cNvSpPr txBox="1"/>
          <p:nvPr/>
        </p:nvSpPr>
        <p:spPr>
          <a:xfrm>
            <a:off x="323850" y="2257266"/>
            <a:ext cx="8569325" cy="1198880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81000" lvl="0" indent="-38100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(2)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The independent source generates voltage and current in the circuit, while the controlled source only reflects the relationship between output and input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42721" name="文本框 242720"/>
          <p:cNvSpPr txBox="1"/>
          <p:nvPr/>
        </p:nvSpPr>
        <p:spPr>
          <a:xfrm>
            <a:off x="129540" y="3724275"/>
            <a:ext cx="197294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sp>
        <p:nvSpPr>
          <p:cNvPr id="242724" name="矩形 242723"/>
          <p:cNvSpPr/>
          <p:nvPr/>
        </p:nvSpPr>
        <p:spPr>
          <a:xfrm>
            <a:off x="2339340" y="3784600"/>
            <a:ext cx="6392545" cy="46037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8000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</a:t>
            </a:r>
            <a:r>
              <a:rPr lang="en-US" altLang="zh-CN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=2A</a:t>
            </a:r>
            <a:r>
              <a:rPr lang="zh-CN" altLang="en-US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=0.5</a:t>
            </a: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l-GR" altLang="zh-CN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=5Ω</a:t>
            </a:r>
            <a:r>
              <a:rPr lang="zh-CN" altLang="en-US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R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el-GR" altLang="zh-CN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=2Ω</a:t>
            </a:r>
            <a:r>
              <a:rPr lang="zh-CN" altLang="en-US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find </a:t>
            </a:r>
            <a:r>
              <a:rPr lang="en-US" altLang="zh-CN" sz="2400" b="1" i="1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1" baseline="-25000" dirty="0">
                <a:solidFill>
                  <a:srgbClr val="F8FF65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242725" name="文本框 242724"/>
          <p:cNvSpPr txBox="1"/>
          <p:nvPr/>
        </p:nvSpPr>
        <p:spPr>
          <a:xfrm>
            <a:off x="3761105" y="4653280"/>
            <a:ext cx="153098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solution:</a:t>
            </a:r>
          </a:p>
        </p:txBody>
      </p:sp>
      <p:graphicFrame>
        <p:nvGraphicFramePr>
          <p:cNvPr id="242728" name="对象 242727"/>
          <p:cNvGraphicFramePr/>
          <p:nvPr/>
        </p:nvGraphicFramePr>
        <p:xfrm>
          <a:off x="5292725" y="4724400"/>
          <a:ext cx="32194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07440" imgH="170815" progId="Equation.3">
                  <p:embed/>
                </p:oleObj>
              </mc:Choice>
              <mc:Fallback>
                <p:oleObj r:id="rId2" imgW="1107440" imgH="170815" progId="Equation.3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292725" y="4724400"/>
                        <a:ext cx="3219450" cy="5603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29" name="对象 242728"/>
          <p:cNvGraphicFramePr/>
          <p:nvPr/>
        </p:nvGraphicFramePr>
        <p:xfrm>
          <a:off x="5167313" y="5300663"/>
          <a:ext cx="29178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87095" imgH="160020" progId="Equation.3">
                  <p:embed/>
                </p:oleObj>
              </mc:Choice>
              <mc:Fallback>
                <p:oleObj r:id="rId4" imgW="887095" imgH="160020" progId="Equation.3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67313" y="5300663"/>
                        <a:ext cx="291782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2776" name="组合 242775"/>
          <p:cNvGrpSpPr/>
          <p:nvPr/>
        </p:nvGrpSpPr>
        <p:grpSpPr>
          <a:xfrm>
            <a:off x="453708" y="4293870"/>
            <a:ext cx="3530600" cy="2303463"/>
            <a:chOff x="295" y="2478"/>
            <a:chExt cx="2224" cy="1451"/>
          </a:xfrm>
        </p:grpSpPr>
        <p:sp>
          <p:nvSpPr>
            <p:cNvPr id="78862" name="椭圆 242739" descr="斜纹布"/>
            <p:cNvSpPr/>
            <p:nvPr/>
          </p:nvSpPr>
          <p:spPr>
            <a:xfrm>
              <a:off x="567" y="3249"/>
              <a:ext cx="272" cy="272"/>
            </a:xfrm>
            <a:prstGeom prst="ellipse">
              <a:avLst/>
            </a:prstGeom>
            <a:blipFill rotWithShape="0">
              <a:blip/>
            </a:blipFill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8863" name="直接连接符 242740"/>
            <p:cNvSpPr/>
            <p:nvPr/>
          </p:nvSpPr>
          <p:spPr>
            <a:xfrm>
              <a:off x="567" y="3385"/>
              <a:ext cx="272" cy="0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64" name="直接连接符 242741"/>
            <p:cNvSpPr/>
            <p:nvPr/>
          </p:nvSpPr>
          <p:spPr>
            <a:xfrm>
              <a:off x="703" y="3521"/>
              <a:ext cx="0" cy="408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65" name="直接连接符 242742"/>
            <p:cNvSpPr/>
            <p:nvPr/>
          </p:nvSpPr>
          <p:spPr>
            <a:xfrm>
              <a:off x="703" y="3929"/>
              <a:ext cx="1451" cy="0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66" name="直接连接符 242743"/>
            <p:cNvSpPr/>
            <p:nvPr/>
          </p:nvSpPr>
          <p:spPr>
            <a:xfrm flipV="1">
              <a:off x="703" y="2840"/>
              <a:ext cx="0" cy="409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67" name="直接连接符 242744"/>
            <p:cNvSpPr/>
            <p:nvPr/>
          </p:nvSpPr>
          <p:spPr>
            <a:xfrm>
              <a:off x="703" y="2840"/>
              <a:ext cx="499" cy="0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68" name="矩形 242745"/>
            <p:cNvSpPr/>
            <p:nvPr/>
          </p:nvSpPr>
          <p:spPr>
            <a:xfrm>
              <a:off x="1156" y="3203"/>
              <a:ext cx="91" cy="318"/>
            </a:xfrm>
            <a:prstGeom prst="rect">
              <a:avLst/>
            </a:prstGeom>
            <a:solidFill>
              <a:srgbClr val="FF9900"/>
            </a:solidFill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78869" name="直接连接符 242746"/>
            <p:cNvSpPr/>
            <p:nvPr/>
          </p:nvSpPr>
          <p:spPr>
            <a:xfrm flipV="1">
              <a:off x="1202" y="2840"/>
              <a:ext cx="0" cy="363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0" name="直接连接符 242747"/>
            <p:cNvSpPr/>
            <p:nvPr/>
          </p:nvSpPr>
          <p:spPr>
            <a:xfrm>
              <a:off x="1202" y="3521"/>
              <a:ext cx="0" cy="408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1" name="直接连接符 242748"/>
            <p:cNvSpPr/>
            <p:nvPr/>
          </p:nvSpPr>
          <p:spPr>
            <a:xfrm>
              <a:off x="1701" y="2840"/>
              <a:ext cx="0" cy="1089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2" name="直接连接符 242749"/>
            <p:cNvSpPr/>
            <p:nvPr/>
          </p:nvSpPr>
          <p:spPr>
            <a:xfrm>
              <a:off x="1701" y="2840"/>
              <a:ext cx="453" cy="0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3" name="矩形 242750"/>
            <p:cNvSpPr/>
            <p:nvPr/>
          </p:nvSpPr>
          <p:spPr>
            <a:xfrm>
              <a:off x="2109" y="3203"/>
              <a:ext cx="91" cy="318"/>
            </a:xfrm>
            <a:prstGeom prst="rect">
              <a:avLst/>
            </a:prstGeom>
            <a:solidFill>
              <a:srgbClr val="FF9900"/>
            </a:solidFill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8874" name="直接连接符 242751"/>
            <p:cNvSpPr/>
            <p:nvPr/>
          </p:nvSpPr>
          <p:spPr>
            <a:xfrm>
              <a:off x="2154" y="2840"/>
              <a:ext cx="0" cy="363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5" name="直接连接符 242752"/>
            <p:cNvSpPr/>
            <p:nvPr/>
          </p:nvSpPr>
          <p:spPr>
            <a:xfrm>
              <a:off x="2154" y="3521"/>
              <a:ext cx="0" cy="408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6" name="直接连接符 242753"/>
            <p:cNvSpPr/>
            <p:nvPr/>
          </p:nvSpPr>
          <p:spPr>
            <a:xfrm flipV="1">
              <a:off x="612" y="2976"/>
              <a:ext cx="0" cy="227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7" name="直接连接符 242754"/>
            <p:cNvSpPr/>
            <p:nvPr/>
          </p:nvSpPr>
          <p:spPr>
            <a:xfrm flipV="1">
              <a:off x="748" y="2840"/>
              <a:ext cx="22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78" name="文本框 242761"/>
            <p:cNvSpPr txBox="1"/>
            <p:nvPr/>
          </p:nvSpPr>
          <p:spPr>
            <a:xfrm>
              <a:off x="930" y="2915"/>
              <a:ext cx="22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8879" name="文本框 242762"/>
            <p:cNvSpPr txBox="1"/>
            <p:nvPr/>
          </p:nvSpPr>
          <p:spPr>
            <a:xfrm>
              <a:off x="930" y="3521"/>
              <a:ext cx="180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78880" name="文本框 242763"/>
            <p:cNvSpPr txBox="1"/>
            <p:nvPr/>
          </p:nvSpPr>
          <p:spPr>
            <a:xfrm>
              <a:off x="861" y="3171"/>
              <a:ext cx="31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78881" name="文本框 242764"/>
            <p:cNvSpPr txBox="1"/>
            <p:nvPr/>
          </p:nvSpPr>
          <p:spPr>
            <a:xfrm>
              <a:off x="1246" y="3203"/>
              <a:ext cx="31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78882" name="文本框 242765"/>
            <p:cNvSpPr txBox="1"/>
            <p:nvPr/>
          </p:nvSpPr>
          <p:spPr>
            <a:xfrm>
              <a:off x="1859" y="2944"/>
              <a:ext cx="22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78883" name="文本框 242766"/>
            <p:cNvSpPr txBox="1"/>
            <p:nvPr/>
          </p:nvSpPr>
          <p:spPr>
            <a:xfrm>
              <a:off x="1859" y="3550"/>
              <a:ext cx="180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78884" name="文本框 242767"/>
            <p:cNvSpPr txBox="1"/>
            <p:nvPr/>
          </p:nvSpPr>
          <p:spPr>
            <a:xfrm>
              <a:off x="1790" y="3200"/>
              <a:ext cx="31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78885" name="文本框 242768"/>
            <p:cNvSpPr txBox="1"/>
            <p:nvPr/>
          </p:nvSpPr>
          <p:spPr>
            <a:xfrm>
              <a:off x="2200" y="3203"/>
              <a:ext cx="31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78886" name="文本框 242769"/>
            <p:cNvSpPr txBox="1"/>
            <p:nvPr/>
          </p:nvSpPr>
          <p:spPr>
            <a:xfrm>
              <a:off x="839" y="2478"/>
              <a:ext cx="25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78887" name="文本框 242770"/>
            <p:cNvSpPr txBox="1"/>
            <p:nvPr/>
          </p:nvSpPr>
          <p:spPr>
            <a:xfrm>
              <a:off x="1791" y="2478"/>
              <a:ext cx="25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78888" name="直接连接符 242771"/>
            <p:cNvSpPr/>
            <p:nvPr/>
          </p:nvSpPr>
          <p:spPr>
            <a:xfrm flipV="1">
              <a:off x="1746" y="2840"/>
              <a:ext cx="22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lg" len="med"/>
            </a:ln>
            <a:effectLst>
              <a:prstShdw prst="shdw17" dist="17961" dir="2699999">
                <a:schemeClr val="bg2"/>
              </a:prstShdw>
            </a:effectLst>
          </p:spPr>
        </p:sp>
        <p:sp>
          <p:nvSpPr>
            <p:cNvPr id="78889" name="文本框 242772"/>
            <p:cNvSpPr txBox="1"/>
            <p:nvPr/>
          </p:nvSpPr>
          <p:spPr>
            <a:xfrm>
              <a:off x="295" y="2931"/>
              <a:ext cx="262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chemeClr val="bg2"/>
              </a:prstShdw>
            </a:effectLst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S</a:t>
              </a:r>
            </a:p>
          </p:txBody>
        </p:sp>
        <p:sp>
          <p:nvSpPr>
            <p:cNvPr id="78890" name="菱形 242773" descr="斜纹布"/>
            <p:cNvSpPr/>
            <p:nvPr/>
          </p:nvSpPr>
          <p:spPr>
            <a:xfrm>
              <a:off x="1565" y="3158"/>
              <a:ext cx="272" cy="362"/>
            </a:xfrm>
            <a:prstGeom prst="diamond">
              <a:avLst/>
            </a:prstGeom>
            <a:blipFill rotWithShape="0">
              <a:blip/>
            </a:blipFill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78891" name="直接连接符 242774"/>
            <p:cNvSpPr/>
            <p:nvPr/>
          </p:nvSpPr>
          <p:spPr>
            <a:xfrm flipV="1">
              <a:off x="1701" y="3158"/>
              <a:ext cx="0" cy="363"/>
            </a:xfrm>
            <a:prstGeom prst="line">
              <a:avLst/>
            </a:prstGeom>
            <a:ln w="28575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chemeClr val="bg2"/>
              </a:prstShdw>
            </a:effectLst>
          </p:spPr>
        </p:sp>
      </p:grpSp>
      <p:graphicFrame>
        <p:nvGraphicFramePr>
          <p:cNvPr id="78859" name="对象 242776"/>
          <p:cNvGraphicFramePr/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14935" imgH="217170" progId="Equation.3">
                  <p:embed/>
                </p:oleObj>
              </mc:Choice>
              <mc:Fallback>
                <p:oleObj r:id="rId6" imgW="114935" imgH="217170" progId="Equation.3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2778" name="对象 242777"/>
          <p:cNvGraphicFramePr/>
          <p:nvPr/>
        </p:nvGraphicFramePr>
        <p:xfrm>
          <a:off x="4827588" y="6021388"/>
          <a:ext cx="36544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118235" imgH="160020" progId="Equation.3">
                  <p:embed/>
                </p:oleObj>
              </mc:Choice>
              <mc:Fallback>
                <p:oleObj r:id="rId8" imgW="1118235" imgH="160020" progId="Equation.3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27588" y="6021388"/>
                        <a:ext cx="3654425" cy="595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2781" name="图片 2427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950" y="332740"/>
            <a:ext cx="7094220" cy="3335655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42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42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4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2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4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2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242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65" fill="hold" display="1" masterRel="nextClick" afterEffect="1"/>
                                        <p:tgtEl>
                                          <p:spTgt spid="24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2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24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2" dur="500"/>
                                        <p:tgtEl>
                                          <p:spTgt spid="24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4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2" grpId="0" bldLvl="0" animBg="1"/>
      <p:bldP spid="242693" grpId="0"/>
      <p:bldP spid="242694" grpId="0"/>
      <p:bldP spid="242721" grpId="0" bldLvl="0" animBg="1"/>
      <p:bldP spid="242724" grpId="0" bldLvl="0" animBg="1"/>
      <p:bldP spid="242725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6" name="文本框 243715"/>
          <p:cNvSpPr txBox="1"/>
          <p:nvPr/>
        </p:nvSpPr>
        <p:spPr>
          <a:xfrm>
            <a:off x="1664970" y="879158"/>
            <a:ext cx="5789930" cy="645160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1.4  </a:t>
            </a:r>
            <a:r>
              <a:rPr lang="zh-CN" altLang="en-US" sz="36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Kirchhoff’s Laws </a:t>
            </a:r>
          </a:p>
        </p:txBody>
      </p:sp>
      <p:sp>
        <p:nvSpPr>
          <p:cNvPr id="243717" name="文本框 243716"/>
          <p:cNvSpPr txBox="1"/>
          <p:nvPr/>
        </p:nvSpPr>
        <p:spPr>
          <a:xfrm>
            <a:off x="755015" y="2477135"/>
            <a:ext cx="7243445" cy="2030095"/>
          </a:xfrm>
          <a:prstGeom prst="rect">
            <a:avLst/>
          </a:prstGeom>
          <a:noFill/>
          <a:ln w="1905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666750" algn="just">
              <a:lnSpc>
                <a:spcPct val="15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Kirchhoff’s</a:t>
            </a:r>
            <a:r>
              <a:rPr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current law( KCL )</a:t>
            </a:r>
            <a:endParaRPr lang="zh-CN" altLang="en-US" sz="3600" b="1" dirty="0"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0" indent="666750" algn="just">
              <a:lnSpc>
                <a:spcPct val="15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Kirchhoff’s</a:t>
            </a:r>
            <a:r>
              <a:rPr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voltage law</a:t>
            </a:r>
            <a:r>
              <a:rPr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</a:t>
            </a:r>
            <a:r>
              <a:rPr lang="en-US"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KVL</a:t>
            </a:r>
            <a:r>
              <a:rPr sz="36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sz="3600" b="1" dirty="0">
              <a:solidFill>
                <a:srgbClr val="F8FF65"/>
              </a:solidFill>
              <a:latin typeface="Times New Roman" panose="02020603050405020304" pitchFamily="18" charset="0"/>
              <a:ea typeface="仿宋_GB2312" panose="02010609030101010101" pitchFamily="49" charset="-122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3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3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16" grpId="0" bldLvl="0" animBg="1"/>
      <p:bldP spid="243717" grpId="0" build="p"/>
      <p:bldP spid="243717" grpId="1" build="allAtOnce" bldLvl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40" name="文本框 244739"/>
          <p:cNvSpPr txBox="1"/>
          <p:nvPr/>
        </p:nvSpPr>
        <p:spPr>
          <a:xfrm>
            <a:off x="266700" y="120809"/>
            <a:ext cx="2433638" cy="52197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1.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Terms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44742" name="文本框 244741"/>
          <p:cNvSpPr txBox="1"/>
          <p:nvPr/>
        </p:nvSpPr>
        <p:spPr>
          <a:xfrm>
            <a:off x="3924300" y="5512753"/>
            <a:ext cx="5258435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 node is simply a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point of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onnection of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three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or more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branches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44744" name="文本框 244743"/>
          <p:cNvSpPr txBox="1"/>
          <p:nvPr/>
        </p:nvSpPr>
        <p:spPr>
          <a:xfrm>
            <a:off x="6444298" y="3068955"/>
            <a:ext cx="822325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=3</a:t>
            </a:r>
          </a:p>
        </p:txBody>
      </p:sp>
      <p:sp>
        <p:nvSpPr>
          <p:cNvPr id="244750" name="文本框 244749"/>
          <p:cNvSpPr txBox="1"/>
          <p:nvPr/>
        </p:nvSpPr>
        <p:spPr>
          <a:xfrm>
            <a:off x="3708400" y="1916113"/>
            <a:ext cx="400050" cy="519112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244775" name="文本框 244774"/>
          <p:cNvSpPr txBox="1"/>
          <p:nvPr/>
        </p:nvSpPr>
        <p:spPr>
          <a:xfrm>
            <a:off x="6444615" y="4277995"/>
            <a:ext cx="763588" cy="519113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=2</a:t>
            </a:r>
          </a:p>
        </p:txBody>
      </p:sp>
      <p:sp>
        <p:nvSpPr>
          <p:cNvPr id="244751" name="文本框 244750"/>
          <p:cNvSpPr txBox="1"/>
          <p:nvPr/>
        </p:nvSpPr>
        <p:spPr>
          <a:xfrm>
            <a:off x="3635375" y="4941888"/>
            <a:ext cx="477838" cy="52070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b</a:t>
            </a:r>
          </a:p>
        </p:txBody>
      </p:sp>
      <p:grpSp>
        <p:nvGrpSpPr>
          <p:cNvPr id="244805" name="组合 244804"/>
          <p:cNvGrpSpPr/>
          <p:nvPr/>
        </p:nvGrpSpPr>
        <p:grpSpPr>
          <a:xfrm>
            <a:off x="1258888" y="2492375"/>
            <a:ext cx="5040312" cy="2435225"/>
            <a:chOff x="158" y="1389"/>
            <a:chExt cx="3175" cy="1534"/>
          </a:xfrm>
        </p:grpSpPr>
        <p:sp>
          <p:nvSpPr>
            <p:cNvPr id="80923" name="文本框 244746"/>
            <p:cNvSpPr txBox="1"/>
            <p:nvPr/>
          </p:nvSpPr>
          <p:spPr>
            <a:xfrm>
              <a:off x="594" y="1815"/>
              <a:ext cx="301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24" name="文本框 244747"/>
            <p:cNvSpPr txBox="1"/>
            <p:nvPr/>
          </p:nvSpPr>
          <p:spPr>
            <a:xfrm>
              <a:off x="1657" y="1843"/>
              <a:ext cx="302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25" name="椭圆 244752"/>
            <p:cNvSpPr/>
            <p:nvPr/>
          </p:nvSpPr>
          <p:spPr>
            <a:xfrm>
              <a:off x="60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26" name="椭圆 244753"/>
            <p:cNvSpPr/>
            <p:nvPr/>
          </p:nvSpPr>
          <p:spPr>
            <a:xfrm>
              <a:off x="162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27" name="直接连接符 244754"/>
            <p:cNvSpPr/>
            <p:nvPr/>
          </p:nvSpPr>
          <p:spPr>
            <a:xfrm>
              <a:off x="179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28" name="矩形 244755"/>
            <p:cNvSpPr/>
            <p:nvPr/>
          </p:nvSpPr>
          <p:spPr>
            <a:xfrm>
              <a:off x="1724" y="2315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29" name="直接连接符 244756"/>
            <p:cNvSpPr/>
            <p:nvPr/>
          </p:nvSpPr>
          <p:spPr>
            <a:xfrm flipV="1">
              <a:off x="77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30" name="直接连接符 244757"/>
            <p:cNvSpPr/>
            <p:nvPr/>
          </p:nvSpPr>
          <p:spPr>
            <a:xfrm flipV="1">
              <a:off x="281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31" name="直接连接符 244758"/>
            <p:cNvSpPr/>
            <p:nvPr/>
          </p:nvSpPr>
          <p:spPr>
            <a:xfrm>
              <a:off x="776" y="2876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32" name="直接连接符 244759"/>
            <p:cNvSpPr/>
            <p:nvPr/>
          </p:nvSpPr>
          <p:spPr>
            <a:xfrm>
              <a:off x="776" y="1437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0933" name="矩形 244760"/>
            <p:cNvSpPr/>
            <p:nvPr/>
          </p:nvSpPr>
          <p:spPr>
            <a:xfrm>
              <a:off x="2744" y="2013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34" name="矩形 244761"/>
            <p:cNvSpPr/>
            <p:nvPr/>
          </p:nvSpPr>
          <p:spPr>
            <a:xfrm>
              <a:off x="704" y="2301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35" name="文本框 244762"/>
            <p:cNvSpPr txBox="1"/>
            <p:nvPr/>
          </p:nvSpPr>
          <p:spPr>
            <a:xfrm>
              <a:off x="476" y="1389"/>
              <a:ext cx="243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0936" name="文本框 244763"/>
            <p:cNvSpPr txBox="1"/>
            <p:nvPr/>
          </p:nvSpPr>
          <p:spPr>
            <a:xfrm>
              <a:off x="476" y="1888"/>
              <a:ext cx="228" cy="3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0937" name="文本框 244764"/>
            <p:cNvSpPr txBox="1"/>
            <p:nvPr/>
          </p:nvSpPr>
          <p:spPr>
            <a:xfrm>
              <a:off x="230" y="2310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38" name="文本框 244765"/>
            <p:cNvSpPr txBox="1"/>
            <p:nvPr/>
          </p:nvSpPr>
          <p:spPr>
            <a:xfrm>
              <a:off x="158" y="1584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S1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39" name="文本框 244766"/>
            <p:cNvSpPr txBox="1"/>
            <p:nvPr/>
          </p:nvSpPr>
          <p:spPr>
            <a:xfrm>
              <a:off x="1519" y="1389"/>
              <a:ext cx="245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0940" name="文本框 244767"/>
            <p:cNvSpPr txBox="1"/>
            <p:nvPr/>
          </p:nvSpPr>
          <p:spPr>
            <a:xfrm>
              <a:off x="1519" y="1888"/>
              <a:ext cx="229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0941" name="文本框 244768"/>
            <p:cNvSpPr txBox="1"/>
            <p:nvPr/>
          </p:nvSpPr>
          <p:spPr>
            <a:xfrm>
              <a:off x="1149" y="1642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S2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2" name="文本框 244769"/>
            <p:cNvSpPr txBox="1"/>
            <p:nvPr/>
          </p:nvSpPr>
          <p:spPr>
            <a:xfrm>
              <a:off x="1235" y="2368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3" name="文本框 244770"/>
            <p:cNvSpPr txBox="1"/>
            <p:nvPr/>
          </p:nvSpPr>
          <p:spPr>
            <a:xfrm>
              <a:off x="2787" y="2022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0944" name="椭圆 244771"/>
            <p:cNvSpPr/>
            <p:nvPr/>
          </p:nvSpPr>
          <p:spPr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0945" name="椭圆 244772"/>
            <p:cNvSpPr/>
            <p:nvPr/>
          </p:nvSpPr>
          <p:spPr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244787" name="文本框 244786"/>
          <p:cNvSpPr txBox="1"/>
          <p:nvPr/>
        </p:nvSpPr>
        <p:spPr>
          <a:xfrm>
            <a:off x="611188" y="908050"/>
            <a:ext cx="1728787" cy="82994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） 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Branch</a:t>
            </a:r>
          </a:p>
        </p:txBody>
      </p:sp>
      <p:sp>
        <p:nvSpPr>
          <p:cNvPr id="244790" name="右箭头 244789"/>
          <p:cNvSpPr/>
          <p:nvPr/>
        </p:nvSpPr>
        <p:spPr>
          <a:xfrm>
            <a:off x="2704148" y="1251268"/>
            <a:ext cx="792162" cy="144462"/>
          </a:xfrm>
          <a:prstGeom prst="rightArrow">
            <a:avLst>
              <a:gd name="adj1" fmla="val 50000"/>
              <a:gd name="adj2" fmla="val 136834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80909" name="文本框 244790"/>
          <p:cNvSpPr txBox="1"/>
          <p:nvPr/>
        </p:nvSpPr>
        <p:spPr>
          <a:xfrm>
            <a:off x="3708400" y="692150"/>
            <a:ext cx="3455988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44792" name="文本框 244791"/>
          <p:cNvSpPr txBox="1"/>
          <p:nvPr/>
        </p:nvSpPr>
        <p:spPr>
          <a:xfrm>
            <a:off x="3698875" y="1052830"/>
            <a:ext cx="31705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same current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 (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244807" name="组合 244806"/>
          <p:cNvGrpSpPr/>
          <p:nvPr/>
        </p:nvGrpSpPr>
        <p:grpSpPr>
          <a:xfrm>
            <a:off x="4284663" y="1844675"/>
            <a:ext cx="719137" cy="576263"/>
            <a:chOff x="2200" y="981"/>
            <a:chExt cx="453" cy="363"/>
          </a:xfrm>
        </p:grpSpPr>
        <p:sp>
          <p:nvSpPr>
            <p:cNvPr id="80921" name="直接连接符 244793"/>
            <p:cNvSpPr/>
            <p:nvPr/>
          </p:nvSpPr>
          <p:spPr>
            <a:xfrm>
              <a:off x="2200" y="1344"/>
              <a:ext cx="45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22" name="文本框 244795"/>
            <p:cNvSpPr txBox="1"/>
            <p:nvPr/>
          </p:nvSpPr>
          <p:spPr>
            <a:xfrm>
              <a:off x="2245" y="981"/>
              <a:ext cx="317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804" name="组合 244803"/>
          <p:cNvGrpSpPr/>
          <p:nvPr/>
        </p:nvGrpSpPr>
        <p:grpSpPr>
          <a:xfrm>
            <a:off x="4067175" y="3644900"/>
            <a:ext cx="431800" cy="576263"/>
            <a:chOff x="3515" y="2387"/>
            <a:chExt cx="272" cy="363"/>
          </a:xfrm>
        </p:grpSpPr>
        <p:sp>
          <p:nvSpPr>
            <p:cNvPr id="80919" name="直接连接符 244794"/>
            <p:cNvSpPr/>
            <p:nvPr/>
          </p:nvSpPr>
          <p:spPr>
            <a:xfrm>
              <a:off x="3515" y="2387"/>
              <a:ext cx="0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20" name="文本框 244796"/>
            <p:cNvSpPr txBox="1"/>
            <p:nvPr/>
          </p:nvSpPr>
          <p:spPr>
            <a:xfrm>
              <a:off x="3515" y="2387"/>
              <a:ext cx="272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44806" name="组合 244805"/>
          <p:cNvGrpSpPr/>
          <p:nvPr/>
        </p:nvGrpSpPr>
        <p:grpSpPr>
          <a:xfrm>
            <a:off x="2555875" y="1773238"/>
            <a:ext cx="574675" cy="649287"/>
            <a:chOff x="930" y="935"/>
            <a:chExt cx="362" cy="409"/>
          </a:xfrm>
        </p:grpSpPr>
        <p:sp>
          <p:nvSpPr>
            <p:cNvPr id="80917" name="直接连接符 244792"/>
            <p:cNvSpPr/>
            <p:nvPr/>
          </p:nvSpPr>
          <p:spPr>
            <a:xfrm>
              <a:off x="930" y="1344"/>
              <a:ext cx="36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0918" name="文本框 244797"/>
            <p:cNvSpPr txBox="1"/>
            <p:nvPr/>
          </p:nvSpPr>
          <p:spPr>
            <a:xfrm>
              <a:off x="975" y="935"/>
              <a:ext cx="317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i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44801" name="文本框 244800"/>
          <p:cNvSpPr txBox="1"/>
          <p:nvPr/>
        </p:nvSpPr>
        <p:spPr>
          <a:xfrm>
            <a:off x="266700" y="5647373"/>
            <a:ext cx="266382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(2)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ode</a:t>
            </a:r>
            <a:endParaRPr lang="en-US" altLang="zh-CN" sz="2400" b="1" dirty="0">
              <a:latin typeface="仿宋_GB2312" panose="02010609030101010101" pitchFamily="49" charset="-122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44802" name="右箭头 244801"/>
          <p:cNvSpPr/>
          <p:nvPr/>
        </p:nvSpPr>
        <p:spPr>
          <a:xfrm>
            <a:off x="3203575" y="5805488"/>
            <a:ext cx="647700" cy="144462"/>
          </a:xfrm>
          <a:prstGeom prst="rightArrow">
            <a:avLst>
              <a:gd name="adj1" fmla="val 50000"/>
              <a:gd name="adj2" fmla="val 11188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24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4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4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244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4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4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4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4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4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24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44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4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4" dur="500"/>
                                        <p:tgtEl>
                                          <p:spTgt spid="24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0" grpId="0" bldLvl="0" animBg="1"/>
      <p:bldP spid="244742" grpId="0"/>
      <p:bldP spid="244744" grpId="0"/>
      <p:bldP spid="244750" grpId="0"/>
      <p:bldP spid="244775" grpId="0"/>
      <p:bldP spid="244751" grpId="0"/>
      <p:bldP spid="244787" grpId="0" bldLvl="0" animBg="1"/>
      <p:bldP spid="244792" grpId="0"/>
      <p:bldP spid="244801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4" name="文本框 245763"/>
          <p:cNvSpPr txBox="1"/>
          <p:nvPr/>
        </p:nvSpPr>
        <p:spPr>
          <a:xfrm>
            <a:off x="4427855" y="1104900"/>
            <a:ext cx="2286000" cy="4603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 closed path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45765" name="文本框 245764"/>
          <p:cNvSpPr txBox="1"/>
          <p:nvPr/>
        </p:nvSpPr>
        <p:spPr>
          <a:xfrm>
            <a:off x="3889375" y="247015"/>
            <a:ext cx="4709795" cy="4603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 path between two nodes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45766" name="文本框 245765"/>
          <p:cNvSpPr txBox="1"/>
          <p:nvPr/>
        </p:nvSpPr>
        <p:spPr>
          <a:xfrm>
            <a:off x="611188" y="5372101"/>
            <a:ext cx="7056437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 loop that does not contain any branches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245768" name="文本框 245767"/>
          <p:cNvSpPr txBox="1"/>
          <p:nvPr/>
        </p:nvSpPr>
        <p:spPr>
          <a:xfrm>
            <a:off x="7235825" y="2565400"/>
            <a:ext cx="731838" cy="579438"/>
          </a:xfrm>
          <a:prstGeom prst="rect">
            <a:avLst/>
          </a:prstGeom>
          <a:noFill/>
          <a:ln w="12700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l</a:t>
            </a:r>
            <a:r>
              <a:rPr lang="en-US" altLang="zh-CN" b="1" dirty="0">
                <a:latin typeface="Times New Roman" panose="02020603050405020304" pitchFamily="18" charset="0"/>
                <a:sym typeface="Symbol" panose="05050102010706020507" pitchFamily="18" charset="2"/>
              </a:rPr>
              <a:t>=3</a:t>
            </a:r>
          </a:p>
        </p:txBody>
      </p:sp>
      <p:grpSp>
        <p:nvGrpSpPr>
          <p:cNvPr id="245772" name="组合 245771"/>
          <p:cNvGrpSpPr/>
          <p:nvPr/>
        </p:nvGrpSpPr>
        <p:grpSpPr>
          <a:xfrm>
            <a:off x="1403350" y="2133600"/>
            <a:ext cx="5040313" cy="2435225"/>
            <a:chOff x="158" y="1389"/>
            <a:chExt cx="3175" cy="1534"/>
          </a:xfrm>
        </p:grpSpPr>
        <p:sp>
          <p:nvSpPr>
            <p:cNvPr id="81942" name="文本框 245772"/>
            <p:cNvSpPr txBox="1"/>
            <p:nvPr/>
          </p:nvSpPr>
          <p:spPr>
            <a:xfrm>
              <a:off x="594" y="1815"/>
              <a:ext cx="301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43" name="文本框 245773"/>
            <p:cNvSpPr txBox="1"/>
            <p:nvPr/>
          </p:nvSpPr>
          <p:spPr>
            <a:xfrm>
              <a:off x="1657" y="1843"/>
              <a:ext cx="302" cy="327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44" name="椭圆 245774"/>
            <p:cNvSpPr/>
            <p:nvPr/>
          </p:nvSpPr>
          <p:spPr>
            <a:xfrm>
              <a:off x="60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45" name="椭圆 245775"/>
            <p:cNvSpPr/>
            <p:nvPr/>
          </p:nvSpPr>
          <p:spPr>
            <a:xfrm>
              <a:off x="1623" y="1667"/>
              <a:ext cx="345" cy="346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46" name="直接连接符 245776"/>
            <p:cNvSpPr/>
            <p:nvPr/>
          </p:nvSpPr>
          <p:spPr>
            <a:xfrm>
              <a:off x="179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47" name="矩形 245777"/>
            <p:cNvSpPr/>
            <p:nvPr/>
          </p:nvSpPr>
          <p:spPr>
            <a:xfrm>
              <a:off x="1724" y="2315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48" name="直接连接符 245778"/>
            <p:cNvSpPr/>
            <p:nvPr/>
          </p:nvSpPr>
          <p:spPr>
            <a:xfrm flipV="1">
              <a:off x="77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49" name="直接连接符 245779"/>
            <p:cNvSpPr/>
            <p:nvPr/>
          </p:nvSpPr>
          <p:spPr>
            <a:xfrm flipV="1">
              <a:off x="2816" y="1437"/>
              <a:ext cx="0" cy="143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50" name="直接连接符 245780"/>
            <p:cNvSpPr/>
            <p:nvPr/>
          </p:nvSpPr>
          <p:spPr>
            <a:xfrm>
              <a:off x="776" y="2876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51" name="直接连接符 245781"/>
            <p:cNvSpPr/>
            <p:nvPr/>
          </p:nvSpPr>
          <p:spPr>
            <a:xfrm>
              <a:off x="776" y="1437"/>
              <a:ext cx="2040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1952" name="矩形 245782"/>
            <p:cNvSpPr/>
            <p:nvPr/>
          </p:nvSpPr>
          <p:spPr>
            <a:xfrm>
              <a:off x="2744" y="2013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53" name="矩形 245783"/>
            <p:cNvSpPr/>
            <p:nvPr/>
          </p:nvSpPr>
          <p:spPr>
            <a:xfrm>
              <a:off x="704" y="2301"/>
              <a:ext cx="144" cy="345"/>
            </a:xfrm>
            <a:prstGeom prst="rect">
              <a:avLst/>
            </a:prstGeom>
            <a:solidFill>
              <a:srgbClr val="FF9900"/>
            </a:solidFill>
            <a:ln w="12700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54" name="文本框 245784"/>
            <p:cNvSpPr txBox="1"/>
            <p:nvPr/>
          </p:nvSpPr>
          <p:spPr>
            <a:xfrm>
              <a:off x="476" y="1389"/>
              <a:ext cx="243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1955" name="文本框 245785"/>
            <p:cNvSpPr txBox="1"/>
            <p:nvPr/>
          </p:nvSpPr>
          <p:spPr>
            <a:xfrm>
              <a:off x="476" y="1888"/>
              <a:ext cx="228" cy="3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1956" name="文本框 245786"/>
            <p:cNvSpPr txBox="1"/>
            <p:nvPr/>
          </p:nvSpPr>
          <p:spPr>
            <a:xfrm>
              <a:off x="230" y="2310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57" name="文本框 245787"/>
            <p:cNvSpPr txBox="1"/>
            <p:nvPr/>
          </p:nvSpPr>
          <p:spPr>
            <a:xfrm>
              <a:off x="158" y="1584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S1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58" name="文本框 245788"/>
            <p:cNvSpPr txBox="1"/>
            <p:nvPr/>
          </p:nvSpPr>
          <p:spPr>
            <a:xfrm>
              <a:off x="1519" y="1389"/>
              <a:ext cx="245" cy="3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1959" name="文本框 245789"/>
            <p:cNvSpPr txBox="1"/>
            <p:nvPr/>
          </p:nvSpPr>
          <p:spPr>
            <a:xfrm>
              <a:off x="1519" y="1888"/>
              <a:ext cx="229" cy="32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1960" name="文本框 245790"/>
            <p:cNvSpPr txBox="1"/>
            <p:nvPr/>
          </p:nvSpPr>
          <p:spPr>
            <a:xfrm>
              <a:off x="1149" y="1642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u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S2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61" name="文本框 245791"/>
            <p:cNvSpPr txBox="1"/>
            <p:nvPr/>
          </p:nvSpPr>
          <p:spPr>
            <a:xfrm>
              <a:off x="1235" y="2368"/>
              <a:ext cx="546" cy="326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2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62" name="文本框 245792"/>
            <p:cNvSpPr txBox="1"/>
            <p:nvPr/>
          </p:nvSpPr>
          <p:spPr>
            <a:xfrm>
              <a:off x="2787" y="2022"/>
              <a:ext cx="546" cy="328"/>
            </a:xfrm>
            <a:prstGeom prst="rect">
              <a:avLst/>
            </a:prstGeom>
            <a:noFill/>
            <a:ln w="1905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</a:rPr>
                <a:t>R</a:t>
              </a:r>
              <a:r>
                <a:rPr lang="en-US" altLang="zh-CN" sz="2800" b="1" baseline="-25000" dirty="0">
                  <a:latin typeface="Times New Roman" panose="02020603050405020304" pitchFamily="18" charset="0"/>
                </a:rPr>
                <a:t>3</a:t>
              </a:r>
              <a:endParaRPr lang="en-US" altLang="zh-CN" sz="28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81963" name="椭圆 245793"/>
            <p:cNvSpPr/>
            <p:nvPr/>
          </p:nvSpPr>
          <p:spPr>
            <a:xfrm>
              <a:off x="1759" y="1389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1964" name="椭圆 245794"/>
            <p:cNvSpPr/>
            <p:nvPr/>
          </p:nvSpPr>
          <p:spPr>
            <a:xfrm>
              <a:off x="1759" y="2841"/>
              <a:ext cx="81" cy="82"/>
            </a:xfrm>
            <a:prstGeom prst="ellipse">
              <a:avLst/>
            </a:prstGeom>
            <a:solidFill>
              <a:srgbClr val="FF9900"/>
            </a:solidFill>
            <a:ln w="19050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45796" name="组合 245795"/>
          <p:cNvGrpSpPr/>
          <p:nvPr/>
        </p:nvGrpSpPr>
        <p:grpSpPr>
          <a:xfrm>
            <a:off x="2771775" y="2854325"/>
            <a:ext cx="403225" cy="1092200"/>
            <a:chOff x="4980" y="1428"/>
            <a:chExt cx="212" cy="594"/>
          </a:xfrm>
        </p:grpSpPr>
        <p:sp>
          <p:nvSpPr>
            <p:cNvPr id="81940" name="任意多边形 245796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1" y="43200"/>
                    <a:pt x="0" y="33529"/>
                    <a:pt x="0" y="21600"/>
                  </a:cubicBezTo>
                  <a:cubicBezTo>
                    <a:pt x="0" y="11513"/>
                    <a:pt x="6915" y="3040"/>
                    <a:pt x="16257" y="666"/>
                  </a:cubicBezTo>
                </a:path>
                <a:path w="43200" h="43200" stroke="0">
                  <a:moveTo>
                    <a:pt x="16268" y="668"/>
                  </a:moveTo>
                  <a:cubicBezTo>
                    <a:pt x="14343" y="6595"/>
                    <a:pt x="11004" y="10512"/>
                    <a:pt x="7208" y="10512"/>
                  </a:cubicBezTo>
                  <a:cubicBezTo>
                    <a:pt x="1243" y="10512"/>
                    <a:pt x="-3592" y="841"/>
                    <a:pt x="-3592" y="-11088"/>
                  </a:cubicBezTo>
                  <a:cubicBezTo>
                    <a:pt x="-3592" y="-23017"/>
                    <a:pt x="1243" y="-32688"/>
                    <a:pt x="7208" y="-32688"/>
                  </a:cubicBezTo>
                  <a:cubicBezTo>
                    <a:pt x="13173" y="-32688"/>
                    <a:pt x="18008" y="-23017"/>
                    <a:pt x="18008" y="-11088"/>
                  </a:cubicBezTo>
                  <a:cubicBezTo>
                    <a:pt x="18008" y="-8697"/>
                    <a:pt x="17814" y="-6398"/>
                    <a:pt x="17456" y="-4252"/>
                  </a:cubicBezTo>
                  <a:lnTo>
                    <a:pt x="21600" y="0"/>
                  </a:lnTo>
                  <a:lnTo>
                    <a:pt x="16268" y="668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41" name="文本框 245797"/>
            <p:cNvSpPr txBox="1"/>
            <p:nvPr/>
          </p:nvSpPr>
          <p:spPr>
            <a:xfrm>
              <a:off x="4991" y="1581"/>
              <a:ext cx="19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</p:grpSp>
      <p:grpSp>
        <p:nvGrpSpPr>
          <p:cNvPr id="245799" name="组合 245798"/>
          <p:cNvGrpSpPr/>
          <p:nvPr/>
        </p:nvGrpSpPr>
        <p:grpSpPr>
          <a:xfrm>
            <a:off x="4716463" y="2854325"/>
            <a:ext cx="403225" cy="1092200"/>
            <a:chOff x="4980" y="1428"/>
            <a:chExt cx="212" cy="594"/>
          </a:xfrm>
        </p:grpSpPr>
        <p:sp>
          <p:nvSpPr>
            <p:cNvPr id="81938" name="任意多边形 245799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1" y="43200"/>
                    <a:pt x="0" y="33529"/>
                    <a:pt x="0" y="21600"/>
                  </a:cubicBezTo>
                  <a:cubicBezTo>
                    <a:pt x="0" y="11513"/>
                    <a:pt x="6915" y="3040"/>
                    <a:pt x="16257" y="666"/>
                  </a:cubicBezTo>
                </a:path>
                <a:path w="43200" h="43200" stroke="0">
                  <a:moveTo>
                    <a:pt x="16268" y="668"/>
                  </a:moveTo>
                  <a:cubicBezTo>
                    <a:pt x="14343" y="6595"/>
                    <a:pt x="11004" y="10512"/>
                    <a:pt x="7208" y="10512"/>
                  </a:cubicBezTo>
                  <a:cubicBezTo>
                    <a:pt x="1243" y="10512"/>
                    <a:pt x="-3592" y="841"/>
                    <a:pt x="-3592" y="-11088"/>
                  </a:cubicBezTo>
                  <a:cubicBezTo>
                    <a:pt x="-3592" y="-23017"/>
                    <a:pt x="1243" y="-32688"/>
                    <a:pt x="7208" y="-32688"/>
                  </a:cubicBezTo>
                  <a:cubicBezTo>
                    <a:pt x="13173" y="-32688"/>
                    <a:pt x="18008" y="-23017"/>
                    <a:pt x="18008" y="-11088"/>
                  </a:cubicBezTo>
                  <a:cubicBezTo>
                    <a:pt x="18008" y="-8697"/>
                    <a:pt x="17814" y="-6398"/>
                    <a:pt x="17456" y="-4252"/>
                  </a:cubicBezTo>
                  <a:lnTo>
                    <a:pt x="21600" y="0"/>
                  </a:lnTo>
                  <a:lnTo>
                    <a:pt x="16268" y="668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939" name="文本框 245800"/>
            <p:cNvSpPr txBox="1"/>
            <p:nvPr/>
          </p:nvSpPr>
          <p:spPr>
            <a:xfrm>
              <a:off x="4990" y="1581"/>
              <a:ext cx="190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</p:grpSp>
      <p:sp>
        <p:nvSpPr>
          <p:cNvPr id="245802" name="文本框 245801"/>
          <p:cNvSpPr txBox="1"/>
          <p:nvPr/>
        </p:nvSpPr>
        <p:spPr>
          <a:xfrm>
            <a:off x="5940425" y="2205038"/>
            <a:ext cx="360363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245806" name="任意多边形 245805"/>
          <p:cNvSpPr/>
          <p:nvPr/>
        </p:nvSpPr>
        <p:spPr>
          <a:xfrm>
            <a:off x="3132138" y="2278063"/>
            <a:ext cx="3311525" cy="2592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2147" h="1717">
                <a:moveTo>
                  <a:pt x="0" y="1542"/>
                </a:moveTo>
                <a:cubicBezTo>
                  <a:pt x="159" y="1572"/>
                  <a:pt x="318" y="1603"/>
                  <a:pt x="635" y="1588"/>
                </a:cubicBezTo>
                <a:cubicBezTo>
                  <a:pt x="952" y="1573"/>
                  <a:pt x="1663" y="1717"/>
                  <a:pt x="1905" y="1452"/>
                </a:cubicBezTo>
                <a:cubicBezTo>
                  <a:pt x="2147" y="1187"/>
                  <a:pt x="2116" y="593"/>
                  <a:pt x="2086" y="0"/>
                </a:cubicBezTo>
              </a:path>
            </a:pathLst>
          </a:custGeom>
          <a:noFill/>
          <a:ln w="38100" cap="flat" cmpd="sng">
            <a:solidFill>
              <a:schemeClr val="hlink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5807" name="文本框 245806"/>
          <p:cNvSpPr txBox="1"/>
          <p:nvPr/>
        </p:nvSpPr>
        <p:spPr>
          <a:xfrm>
            <a:off x="323850" y="277813"/>
            <a:ext cx="244792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(3)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P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ath</a:t>
            </a:r>
          </a:p>
        </p:txBody>
      </p:sp>
      <p:sp>
        <p:nvSpPr>
          <p:cNvPr id="245808" name="右箭头 245807"/>
          <p:cNvSpPr/>
          <p:nvPr/>
        </p:nvSpPr>
        <p:spPr>
          <a:xfrm>
            <a:off x="2916238" y="404813"/>
            <a:ext cx="647700" cy="144462"/>
          </a:xfrm>
          <a:prstGeom prst="rightArrow">
            <a:avLst>
              <a:gd name="adj1" fmla="val 50000"/>
              <a:gd name="adj2" fmla="val 11188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45809" name="文本框 245808"/>
          <p:cNvSpPr txBox="1"/>
          <p:nvPr/>
        </p:nvSpPr>
        <p:spPr>
          <a:xfrm>
            <a:off x="323850" y="1143000"/>
            <a:ext cx="2519363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(4) L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oop</a:t>
            </a:r>
            <a:endParaRPr lang="en-US" altLang="zh-CN" sz="2400" b="1" dirty="0">
              <a:latin typeface="仿宋_GB2312" panose="02010609030101010101" pitchFamily="49" charset="-122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sp>
        <p:nvSpPr>
          <p:cNvPr id="245810" name="右箭头 245809"/>
          <p:cNvSpPr/>
          <p:nvPr/>
        </p:nvSpPr>
        <p:spPr>
          <a:xfrm>
            <a:off x="3203575" y="1268413"/>
            <a:ext cx="647700" cy="144462"/>
          </a:xfrm>
          <a:prstGeom prst="rightArrow">
            <a:avLst>
              <a:gd name="adj1" fmla="val 50000"/>
              <a:gd name="adj2" fmla="val 111880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45811" name="文本框 245810"/>
          <p:cNvSpPr txBox="1"/>
          <p:nvPr/>
        </p:nvSpPr>
        <p:spPr>
          <a:xfrm>
            <a:off x="323850" y="4814888"/>
            <a:ext cx="244792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(5)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M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esh</a:t>
            </a:r>
          </a:p>
        </p:txBody>
      </p:sp>
      <p:sp>
        <p:nvSpPr>
          <p:cNvPr id="245812" name="右箭头 245811"/>
          <p:cNvSpPr/>
          <p:nvPr/>
        </p:nvSpPr>
        <p:spPr>
          <a:xfrm>
            <a:off x="3059113" y="5013325"/>
            <a:ext cx="647700" cy="144463"/>
          </a:xfrm>
          <a:prstGeom prst="rightArrow">
            <a:avLst>
              <a:gd name="adj1" fmla="val 50000"/>
              <a:gd name="adj2" fmla="val 111879"/>
            </a:avLst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45815" name="文本框 245814"/>
          <p:cNvSpPr txBox="1"/>
          <p:nvPr/>
        </p:nvSpPr>
        <p:spPr>
          <a:xfrm>
            <a:off x="323215" y="5875655"/>
            <a:ext cx="8275955" cy="4603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The mesh is a loop</a:t>
            </a: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，But the loop does not have to be a mesh</a:t>
            </a: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4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4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2457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5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5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24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0" dur="500"/>
                                        <p:tgtEl>
                                          <p:spTgt spid="24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2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5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6" dur="500"/>
                                        <p:tgtEl>
                                          <p:spTgt spid="24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4" grpId="0"/>
      <p:bldP spid="245765" grpId="0"/>
      <p:bldP spid="245766" grpId="0"/>
      <p:bldP spid="245768" grpId="0"/>
      <p:bldP spid="245802" grpId="0"/>
      <p:bldP spid="245807" grpId="0" bldLvl="0" animBg="1"/>
      <p:bldP spid="245809" grpId="0" bldLvl="0" animBg="1"/>
      <p:bldP spid="245811" grpId="0" bldLvl="0" animBg="1"/>
      <p:bldP spid="24581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2" name="文本框 247811"/>
          <p:cNvSpPr txBox="1"/>
          <p:nvPr/>
        </p:nvSpPr>
        <p:spPr>
          <a:xfrm>
            <a:off x="250825" y="331788"/>
            <a:ext cx="7200900" cy="52197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571500" lvl="0" indent="-571500" algn="just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2.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Kirchhoff’s Current Law</a:t>
            </a:r>
            <a:r>
              <a:rPr lang="zh-CN" altLang="en-US" sz="28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KCL</a:t>
            </a:r>
            <a:r>
              <a:rPr lang="en-US" altLang="zh-CN" sz="2800" b="1" dirty="0">
                <a:latin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47828" name="文本框 247827"/>
          <p:cNvSpPr txBox="1"/>
          <p:nvPr/>
        </p:nvSpPr>
        <p:spPr>
          <a:xfrm>
            <a:off x="3635375" y="3140076"/>
            <a:ext cx="3313113" cy="46037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output is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“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+”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so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</a:p>
        </p:txBody>
      </p:sp>
      <p:sp>
        <p:nvSpPr>
          <p:cNvPr id="247850" name="文本框 247849"/>
          <p:cNvSpPr txBox="1"/>
          <p:nvPr/>
        </p:nvSpPr>
        <p:spPr>
          <a:xfrm>
            <a:off x="250825" y="3140075"/>
            <a:ext cx="172974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</a:p>
        </p:txBody>
      </p:sp>
      <p:graphicFrame>
        <p:nvGraphicFramePr>
          <p:cNvPr id="247855" name="对象 247854"/>
          <p:cNvGraphicFramePr/>
          <p:nvPr/>
        </p:nvGraphicFramePr>
        <p:xfrm>
          <a:off x="755650" y="1485583"/>
          <a:ext cx="2305050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56260" imgH="347345" progId="Equation.3">
                  <p:embed/>
                </p:oleObj>
              </mc:Choice>
              <mc:Fallback>
                <p:oleObj r:id="rId2" imgW="556260" imgH="347345" progId="Equation.3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33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5650" y="1485583"/>
                        <a:ext cx="2305050" cy="120173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7874" name="组合 247873"/>
          <p:cNvGrpSpPr/>
          <p:nvPr/>
        </p:nvGrpSpPr>
        <p:grpSpPr>
          <a:xfrm>
            <a:off x="395288" y="3716338"/>
            <a:ext cx="3384550" cy="2592387"/>
            <a:chOff x="385" y="2160"/>
            <a:chExt cx="2132" cy="1633"/>
          </a:xfrm>
        </p:grpSpPr>
        <p:sp>
          <p:nvSpPr>
            <p:cNvPr id="82958" name="直接连接符 247858"/>
            <p:cNvSpPr/>
            <p:nvPr/>
          </p:nvSpPr>
          <p:spPr>
            <a:xfrm>
              <a:off x="385" y="2886"/>
              <a:ext cx="1134" cy="0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oval" w="lg" len="lg"/>
            </a:ln>
          </p:spPr>
        </p:sp>
        <p:sp>
          <p:nvSpPr>
            <p:cNvPr id="82959" name="直接连接符 247859"/>
            <p:cNvSpPr/>
            <p:nvPr/>
          </p:nvSpPr>
          <p:spPr>
            <a:xfrm>
              <a:off x="793" y="2160"/>
              <a:ext cx="726" cy="726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960" name="直接连接符 247860"/>
            <p:cNvSpPr/>
            <p:nvPr/>
          </p:nvSpPr>
          <p:spPr>
            <a:xfrm flipH="1">
              <a:off x="975" y="2886"/>
              <a:ext cx="544" cy="907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961" name="直接连接符 247861"/>
            <p:cNvSpPr/>
            <p:nvPr/>
          </p:nvSpPr>
          <p:spPr>
            <a:xfrm flipV="1">
              <a:off x="1519" y="2205"/>
              <a:ext cx="408" cy="681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962" name="直接连接符 247862"/>
            <p:cNvSpPr/>
            <p:nvPr/>
          </p:nvSpPr>
          <p:spPr>
            <a:xfrm>
              <a:off x="1519" y="2886"/>
              <a:ext cx="998" cy="726"/>
            </a:xfrm>
            <a:prstGeom prst="line">
              <a:avLst/>
            </a:prstGeom>
            <a:ln w="5715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2963" name="直接连接符 247863"/>
            <p:cNvSpPr/>
            <p:nvPr/>
          </p:nvSpPr>
          <p:spPr>
            <a:xfrm flipH="1">
              <a:off x="1701" y="2387"/>
              <a:ext cx="227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4" name="直接连接符 247864"/>
            <p:cNvSpPr/>
            <p:nvPr/>
          </p:nvSpPr>
          <p:spPr>
            <a:xfrm flipH="1" flipV="1">
              <a:off x="1610" y="3067"/>
              <a:ext cx="499" cy="3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5" name="直接连接符 247865"/>
            <p:cNvSpPr/>
            <p:nvPr/>
          </p:nvSpPr>
          <p:spPr>
            <a:xfrm flipH="1">
              <a:off x="1202" y="3203"/>
              <a:ext cx="272" cy="40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6" name="直接连接符 247866"/>
            <p:cNvSpPr/>
            <p:nvPr/>
          </p:nvSpPr>
          <p:spPr>
            <a:xfrm flipH="1">
              <a:off x="567" y="2976"/>
              <a:ext cx="589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2967" name="直接连接符 247867"/>
            <p:cNvSpPr/>
            <p:nvPr/>
          </p:nvSpPr>
          <p:spPr>
            <a:xfrm flipH="1" flipV="1">
              <a:off x="1020" y="2251"/>
              <a:ext cx="363" cy="408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aphicFrame>
          <p:nvGraphicFramePr>
            <p:cNvPr id="82968" name="对象 247868"/>
            <p:cNvGraphicFramePr/>
            <p:nvPr/>
          </p:nvGraphicFramePr>
          <p:xfrm>
            <a:off x="1837" y="2478"/>
            <a:ext cx="27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82550" imgH="160020" progId="Equation.3">
                    <p:embed/>
                  </p:oleObj>
                </mc:Choice>
                <mc:Fallback>
                  <p:oleObj r:id="rId4" imgW="82550" imgH="160020" progId="Equation.3">
                    <p:embed/>
                    <p:pic>
                      <p:nvPicPr>
                        <p:cNvPr id="0" name="图片 3153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37" y="2478"/>
                          <a:ext cx="274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69" name="对象 247869"/>
            <p:cNvGraphicFramePr/>
            <p:nvPr/>
          </p:nvGraphicFramePr>
          <p:xfrm>
            <a:off x="1202" y="2160"/>
            <a:ext cx="302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93345" imgH="170815" progId="Equation.3">
                    <p:embed/>
                  </p:oleObj>
                </mc:Choice>
                <mc:Fallback>
                  <p:oleObj r:id="rId6" imgW="93345" imgH="170815" progId="Equation.3">
                    <p:embed/>
                    <p:pic>
                      <p:nvPicPr>
                        <p:cNvPr id="0" name="图片 3150"/>
                        <p:cNvPicPr/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202" y="2160"/>
                          <a:ext cx="302" cy="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0" name="对象 247870"/>
            <p:cNvGraphicFramePr/>
            <p:nvPr/>
          </p:nvGraphicFramePr>
          <p:xfrm>
            <a:off x="657" y="2931"/>
            <a:ext cx="30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93345" imgH="160020" progId="Equation.3">
                    <p:embed/>
                  </p:oleObj>
                </mc:Choice>
                <mc:Fallback>
                  <p:oleObj r:id="rId8" imgW="93345" imgH="160020" progId="Equation.3">
                    <p:embed/>
                    <p:pic>
                      <p:nvPicPr>
                        <p:cNvPr id="0" name="图片 3155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7" y="2931"/>
                          <a:ext cx="302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1" name="对象 247871"/>
            <p:cNvGraphicFramePr/>
            <p:nvPr/>
          </p:nvGraphicFramePr>
          <p:xfrm>
            <a:off x="1338" y="3294"/>
            <a:ext cx="301" cy="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93345" imgH="170815" progId="Equation.3">
                    <p:embed/>
                  </p:oleObj>
                </mc:Choice>
                <mc:Fallback>
                  <p:oleObj r:id="rId10" imgW="93345" imgH="170815" progId="Equation.3">
                    <p:embed/>
                    <p:pic>
                      <p:nvPicPr>
                        <p:cNvPr id="0" name="图片 3151"/>
                        <p:cNvPicPr/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338" y="3294"/>
                          <a:ext cx="301" cy="40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72" name="对象 247872"/>
            <p:cNvGraphicFramePr/>
            <p:nvPr/>
          </p:nvGraphicFramePr>
          <p:xfrm>
            <a:off x="1701" y="3203"/>
            <a:ext cx="30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93345" imgH="160020" progId="Equation.3">
                    <p:embed/>
                  </p:oleObj>
                </mc:Choice>
                <mc:Fallback>
                  <p:oleObj r:id="rId12" imgW="93345" imgH="160020" progId="Equation.3">
                    <p:embed/>
                    <p:pic>
                      <p:nvPicPr>
                        <p:cNvPr id="0" name="图片 3152"/>
                        <p:cNvPicPr/>
                        <p:nvPr/>
                      </p:nvPicPr>
                      <p:blipFill>
                        <a:blip r:embed="rId1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701" y="3203"/>
                          <a:ext cx="302" cy="37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7875" name="对象 247874"/>
          <p:cNvGraphicFramePr/>
          <p:nvPr/>
        </p:nvGraphicFramePr>
        <p:xfrm>
          <a:off x="3851275" y="3860800"/>
          <a:ext cx="46085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1239520" imgH="170815" progId="Equation.3">
                  <p:embed/>
                </p:oleObj>
              </mc:Choice>
              <mc:Fallback>
                <p:oleObj r:id="rId14" imgW="1239520" imgH="170815" progId="Equation.3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851275" y="3860800"/>
                        <a:ext cx="4608513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876" name="对象 247875"/>
          <p:cNvGraphicFramePr/>
          <p:nvPr/>
        </p:nvGraphicFramePr>
        <p:xfrm>
          <a:off x="4284663" y="4797425"/>
          <a:ext cx="356711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953135" imgH="170815" progId="Equation.3">
                  <p:embed/>
                </p:oleObj>
              </mc:Choice>
              <mc:Fallback>
                <p:oleObj r:id="rId16" imgW="953135" imgH="170815" progId="Equation.3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284663" y="4797425"/>
                        <a:ext cx="356711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7888" name="图片 2478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6355" y="3139758"/>
            <a:ext cx="4608513" cy="3579812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47889" name="矩形 247888"/>
          <p:cNvSpPr/>
          <p:nvPr/>
        </p:nvSpPr>
        <p:spPr>
          <a:xfrm>
            <a:off x="6519863" y="5205730"/>
            <a:ext cx="1008062" cy="476250"/>
          </a:xfrm>
          <a:prstGeom prst="rect">
            <a:avLst/>
          </a:prstGeom>
          <a:solidFill>
            <a:schemeClr val="tx1"/>
          </a:solidFill>
          <a:ln w="28575">
            <a:noFill/>
          </a:ln>
          <a:effectLst>
            <a:prstShdw prst="shdw17" dist="17961" dir="2699999">
              <a:schemeClr val="bg2"/>
            </a:prstShdw>
          </a:effectLst>
        </p:spPr>
        <p:txBody>
          <a:bodyPr wrap="none"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??</a:t>
            </a:r>
          </a:p>
        </p:txBody>
      </p:sp>
      <p:graphicFrame>
        <p:nvGraphicFramePr>
          <p:cNvPr id="11" name="对象 10"/>
          <p:cNvGraphicFramePr/>
          <p:nvPr/>
        </p:nvGraphicFramePr>
        <p:xfrm>
          <a:off x="4568190" y="1621790"/>
          <a:ext cx="2882900" cy="814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736600" imgH="254000" progId="Equation.KSEE3">
                  <p:embed/>
                </p:oleObj>
              </mc:Choice>
              <mc:Fallback>
                <p:oleObj r:id="rId19" imgW="736600" imgH="254000" progId="Equation.KSEE3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568190" y="1621790"/>
                        <a:ext cx="2882900" cy="814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65" name="文本框 245764"/>
          <p:cNvSpPr txBox="1"/>
          <p:nvPr/>
        </p:nvSpPr>
        <p:spPr>
          <a:xfrm>
            <a:off x="3134995" y="1795145"/>
            <a:ext cx="1524000" cy="58356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47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7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000"/>
                                        <p:tgtEl>
                                          <p:spTgt spid="24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4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4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47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4" dur="2000"/>
                                        <p:tgtEl>
                                          <p:spTgt spid="247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78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2" grpId="0" bldLvl="0" animBg="1"/>
      <p:bldP spid="247828" grpId="0"/>
      <p:bldP spid="247850" grpId="0" bldLvl="0" animBg="1"/>
      <p:bldP spid="247889" grpId="0" bldLvl="0" animBg="1"/>
      <p:bldP spid="2457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889" name="组合 248888"/>
          <p:cNvGrpSpPr/>
          <p:nvPr/>
        </p:nvGrpSpPr>
        <p:grpSpPr>
          <a:xfrm>
            <a:off x="5435600" y="333375"/>
            <a:ext cx="3249613" cy="3327400"/>
            <a:chOff x="3424" y="210"/>
            <a:chExt cx="2047" cy="2096"/>
          </a:xfrm>
        </p:grpSpPr>
        <p:sp>
          <p:nvSpPr>
            <p:cNvPr id="83983" name="矩形 248855"/>
            <p:cNvSpPr/>
            <p:nvPr/>
          </p:nvSpPr>
          <p:spPr>
            <a:xfrm>
              <a:off x="4286" y="573"/>
              <a:ext cx="771" cy="1360"/>
            </a:xfrm>
            <a:prstGeom prst="rect">
              <a:avLst/>
            </a:prstGeom>
            <a:noFill/>
            <a:ln w="38100" cap="flat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3984" name="直接连接符 248856"/>
            <p:cNvSpPr/>
            <p:nvPr/>
          </p:nvSpPr>
          <p:spPr>
            <a:xfrm>
              <a:off x="3424" y="57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lg" len="med"/>
            </a:ln>
          </p:spPr>
        </p:sp>
        <p:sp>
          <p:nvSpPr>
            <p:cNvPr id="83985" name="直接连接符 248857"/>
            <p:cNvSpPr/>
            <p:nvPr/>
          </p:nvSpPr>
          <p:spPr>
            <a:xfrm>
              <a:off x="3424" y="125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83986" name="直接连接符 248858"/>
            <p:cNvSpPr/>
            <p:nvPr/>
          </p:nvSpPr>
          <p:spPr>
            <a:xfrm>
              <a:off x="3424" y="1933"/>
              <a:ext cx="862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83987" name="矩形 248859"/>
            <p:cNvSpPr/>
            <p:nvPr/>
          </p:nvSpPr>
          <p:spPr>
            <a:xfrm>
              <a:off x="4195" y="799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3988" name="矩形 248860"/>
            <p:cNvSpPr/>
            <p:nvPr/>
          </p:nvSpPr>
          <p:spPr>
            <a:xfrm>
              <a:off x="4195" y="1480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3989" name="矩形 248861"/>
            <p:cNvSpPr/>
            <p:nvPr/>
          </p:nvSpPr>
          <p:spPr>
            <a:xfrm>
              <a:off x="4966" y="1072"/>
              <a:ext cx="182" cy="273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3990" name="直接连接符 248862"/>
            <p:cNvSpPr/>
            <p:nvPr/>
          </p:nvSpPr>
          <p:spPr>
            <a:xfrm flipH="1">
              <a:off x="3696" y="663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991" name="直接连接符 248864"/>
            <p:cNvSpPr/>
            <p:nvPr/>
          </p:nvSpPr>
          <p:spPr>
            <a:xfrm flipH="1">
              <a:off x="3651" y="2024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992" name="直接连接符 248865"/>
            <p:cNvSpPr/>
            <p:nvPr/>
          </p:nvSpPr>
          <p:spPr>
            <a:xfrm flipH="1">
              <a:off x="3651" y="1344"/>
              <a:ext cx="363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83993" name="直接连接符 248866"/>
            <p:cNvSpPr/>
            <p:nvPr/>
          </p:nvSpPr>
          <p:spPr>
            <a:xfrm>
              <a:off x="4422" y="1344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994" name="直接连接符 248867"/>
            <p:cNvSpPr/>
            <p:nvPr/>
          </p:nvSpPr>
          <p:spPr>
            <a:xfrm>
              <a:off x="4422" y="663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995" name="直接连接符 248868"/>
            <p:cNvSpPr/>
            <p:nvPr/>
          </p:nvSpPr>
          <p:spPr>
            <a:xfrm>
              <a:off x="5148" y="527"/>
              <a:ext cx="0" cy="499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3996" name="文本框 248871"/>
            <p:cNvSpPr txBox="1"/>
            <p:nvPr/>
          </p:nvSpPr>
          <p:spPr>
            <a:xfrm>
              <a:off x="4150" y="210"/>
              <a:ext cx="31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342900" lvl="0" indent="-34290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  <a:r>
                <a:rPr lang="en-US" altLang="zh-CN" sz="24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 </a:t>
              </a:r>
            </a:p>
          </p:txBody>
        </p:sp>
        <p:sp>
          <p:nvSpPr>
            <p:cNvPr id="83997" name="文本框 248873"/>
            <p:cNvSpPr txBox="1"/>
            <p:nvPr/>
          </p:nvSpPr>
          <p:spPr>
            <a:xfrm>
              <a:off x="4105" y="1979"/>
              <a:ext cx="31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342900" lvl="0" indent="-34290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3 </a:t>
              </a:r>
            </a:p>
          </p:txBody>
        </p:sp>
        <p:sp>
          <p:nvSpPr>
            <p:cNvPr id="83998" name="矩形 248874"/>
            <p:cNvSpPr/>
            <p:nvPr/>
          </p:nvSpPr>
          <p:spPr>
            <a:xfrm>
              <a:off x="4422" y="1117"/>
              <a:ext cx="22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graphicFrame>
          <p:nvGraphicFramePr>
            <p:cNvPr id="83999" name="对象 248875"/>
            <p:cNvGraphicFramePr/>
            <p:nvPr/>
          </p:nvGraphicFramePr>
          <p:xfrm>
            <a:off x="4513" y="1389"/>
            <a:ext cx="278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93345" imgH="170815" progId="Equation.3">
                    <p:embed/>
                  </p:oleObj>
                </mc:Choice>
                <mc:Fallback>
                  <p:oleObj r:id="rId2" imgW="93345" imgH="170815" progId="Equation.3">
                    <p:embed/>
                    <p:pic>
                      <p:nvPicPr>
                        <p:cNvPr id="0" name="图片 3158"/>
                        <p:cNvPicPr/>
                        <p:nvPr/>
                      </p:nvPicPr>
                      <p:blipFill>
                        <a:blip r:embed="rId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513" y="1389"/>
                          <a:ext cx="278" cy="3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0" name="对象 248876"/>
            <p:cNvGraphicFramePr/>
            <p:nvPr/>
          </p:nvGraphicFramePr>
          <p:xfrm>
            <a:off x="5193" y="618"/>
            <a:ext cx="278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93345" imgH="170815" progId="Equation.3">
                    <p:embed/>
                  </p:oleObj>
                </mc:Choice>
                <mc:Fallback>
                  <p:oleObj r:id="rId4" imgW="93345" imgH="170815" progId="Equation.3">
                    <p:embed/>
                    <p:pic>
                      <p:nvPicPr>
                        <p:cNvPr id="0" name="图片 3160"/>
                        <p:cNvPicPr/>
                        <p:nvPr/>
                      </p:nvPicPr>
                      <p:blipFill>
                        <a:blip r:embed="rId5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193" y="618"/>
                          <a:ext cx="278" cy="36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1" name="对象 248877"/>
            <p:cNvGraphicFramePr/>
            <p:nvPr/>
          </p:nvGraphicFramePr>
          <p:xfrm>
            <a:off x="4468" y="754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93345" imgH="160020" progId="Equation.3">
                    <p:embed/>
                  </p:oleObj>
                </mc:Choice>
                <mc:Fallback>
                  <p:oleObj r:id="rId6" imgW="93345" imgH="160020" progId="Equation.3">
                    <p:embed/>
                    <p:pic>
                      <p:nvPicPr>
                        <p:cNvPr id="0" name="图片 3157"/>
                        <p:cNvPicPr/>
                        <p:nvPr/>
                      </p:nvPicPr>
                      <p:blipFill>
                        <a:blip r:embed="rId7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468" y="754"/>
                          <a:ext cx="278" cy="3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2" name="对象 248878"/>
            <p:cNvGraphicFramePr/>
            <p:nvPr/>
          </p:nvGraphicFramePr>
          <p:xfrm>
            <a:off x="3754" y="220"/>
            <a:ext cx="253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82550" imgH="160020" progId="Equation.3">
                    <p:embed/>
                  </p:oleObj>
                </mc:Choice>
                <mc:Fallback>
                  <p:oleObj r:id="rId8" imgW="82550" imgH="160020" progId="Equation.3">
                    <p:embed/>
                    <p:pic>
                      <p:nvPicPr>
                        <p:cNvPr id="0" name="图片 3162"/>
                        <p:cNvPicPr/>
                        <p:nvPr/>
                      </p:nvPicPr>
                      <p:blipFill>
                        <a:blip r:embed="rId9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54" y="220"/>
                          <a:ext cx="253" cy="34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3" name="对象 248879"/>
            <p:cNvGraphicFramePr/>
            <p:nvPr/>
          </p:nvGraphicFramePr>
          <p:xfrm>
            <a:off x="3685" y="1515"/>
            <a:ext cx="277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93345" imgH="170815" progId="Equation.3">
                    <p:embed/>
                  </p:oleObj>
                </mc:Choice>
                <mc:Fallback>
                  <p:oleObj r:id="rId10" imgW="93345" imgH="170815" progId="Equation.3">
                    <p:embed/>
                    <p:pic>
                      <p:nvPicPr>
                        <p:cNvPr id="0" name="图片 3163"/>
                        <p:cNvPicPr/>
                        <p:nvPr/>
                      </p:nvPicPr>
                      <p:blipFill>
                        <a:blip r:embed="rId11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5" y="1515"/>
                          <a:ext cx="277" cy="3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004" name="对象 248880"/>
            <p:cNvGraphicFramePr/>
            <p:nvPr/>
          </p:nvGraphicFramePr>
          <p:xfrm>
            <a:off x="3742" y="890"/>
            <a:ext cx="278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2" imgW="93345" imgH="160020" progId="Equation.3">
                    <p:embed/>
                  </p:oleObj>
                </mc:Choice>
                <mc:Fallback>
                  <p:oleObj r:id="rId12" imgW="93345" imgH="160020" progId="Equation.3">
                    <p:embed/>
                    <p:pic>
                      <p:nvPicPr>
                        <p:cNvPr id="0" name="图片 3164"/>
                        <p:cNvPicPr/>
                        <p:nvPr/>
                      </p:nvPicPr>
                      <p:blipFill>
                        <a:blip r:embed="rId13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742" y="890"/>
                          <a:ext cx="278" cy="3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8882" name="对象 248881"/>
          <p:cNvGraphicFramePr/>
          <p:nvPr/>
        </p:nvGraphicFramePr>
        <p:xfrm>
          <a:off x="1593850" y="692150"/>
          <a:ext cx="27686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732790" imgH="170815" progId="Equation.3">
                  <p:embed/>
                </p:oleObj>
              </mc:Choice>
              <mc:Fallback>
                <p:oleObj r:id="rId14" imgW="732790" imgH="170815" progId="Equation.3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1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93850" y="692150"/>
                        <a:ext cx="2768600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4" name="文本框 248883"/>
          <p:cNvSpPr txBox="1"/>
          <p:nvPr/>
        </p:nvSpPr>
        <p:spPr>
          <a:xfrm>
            <a:off x="0" y="143828"/>
            <a:ext cx="186055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48885" name="对象 248884"/>
          <p:cNvGraphicFramePr/>
          <p:nvPr/>
        </p:nvGraphicFramePr>
        <p:xfrm>
          <a:off x="1593533" y="1268095"/>
          <a:ext cx="31289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831850" imgH="170815" progId="Equation.3">
                  <p:embed/>
                </p:oleObj>
              </mc:Choice>
              <mc:Fallback>
                <p:oleObj r:id="rId16" imgW="831850" imgH="170815" progId="Equation.3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1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93533" y="1268095"/>
                        <a:ext cx="3128962" cy="5857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86" name="对象 248885"/>
          <p:cNvGraphicFramePr/>
          <p:nvPr/>
        </p:nvGraphicFramePr>
        <p:xfrm>
          <a:off x="1593850" y="1834833"/>
          <a:ext cx="27686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8" imgW="732790" imgH="170815" progId="Equation.3">
                  <p:embed/>
                </p:oleObj>
              </mc:Choice>
              <mc:Fallback>
                <p:oleObj r:id="rId18" imgW="732790" imgH="170815" progId="Equation.3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1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593850" y="1834833"/>
                        <a:ext cx="276860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87" name="文本框 248886"/>
          <p:cNvSpPr txBox="1"/>
          <p:nvPr/>
        </p:nvSpPr>
        <p:spPr>
          <a:xfrm>
            <a:off x="250825" y="2563495"/>
            <a:ext cx="22336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sum</a:t>
            </a:r>
            <a:r>
              <a:rPr lang="zh-CN" altLang="en-US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：</a:t>
            </a:r>
          </a:p>
        </p:txBody>
      </p:sp>
      <p:graphicFrame>
        <p:nvGraphicFramePr>
          <p:cNvPr id="248888" name="对象 248887"/>
          <p:cNvGraphicFramePr/>
          <p:nvPr/>
        </p:nvGraphicFramePr>
        <p:xfrm>
          <a:off x="2249488" y="2492058"/>
          <a:ext cx="276860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732790" imgH="170815" progId="Equation.3">
                  <p:embed/>
                </p:oleObj>
              </mc:Choice>
              <mc:Fallback>
                <p:oleObj r:id="rId20" imgW="732790" imgH="170815" progId="Equation.3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2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49488" y="2492058"/>
                        <a:ext cx="2768600" cy="5857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891" name="椭圆 248890"/>
          <p:cNvSpPr/>
          <p:nvPr/>
        </p:nvSpPr>
        <p:spPr>
          <a:xfrm>
            <a:off x="6156325" y="404813"/>
            <a:ext cx="2305050" cy="3167062"/>
          </a:xfrm>
          <a:prstGeom prst="ellipse">
            <a:avLst/>
          </a:prstGeom>
          <a:noFill/>
          <a:ln w="38100" cap="flat" cmpd="sng">
            <a:solidFill>
              <a:schemeClr val="hlink"/>
            </a:solidFill>
            <a:prstDash val="dash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248892" name="文本框 248891"/>
          <p:cNvSpPr txBox="1"/>
          <p:nvPr/>
        </p:nvSpPr>
        <p:spPr>
          <a:xfrm>
            <a:off x="250190" y="4865370"/>
            <a:ext cx="1009015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note:</a:t>
            </a:r>
          </a:p>
        </p:txBody>
      </p:sp>
      <p:sp>
        <p:nvSpPr>
          <p:cNvPr id="248894" name="文本框 248893"/>
          <p:cNvSpPr txBox="1"/>
          <p:nvPr/>
        </p:nvSpPr>
        <p:spPr>
          <a:xfrm>
            <a:off x="1187450" y="4937125"/>
            <a:ext cx="73437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harge conservation and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urrent continuity 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;</a:t>
            </a:r>
          </a:p>
        </p:txBody>
      </p:sp>
      <p:sp>
        <p:nvSpPr>
          <p:cNvPr id="248896" name="文本框 248895"/>
          <p:cNvSpPr txBox="1"/>
          <p:nvPr/>
        </p:nvSpPr>
        <p:spPr>
          <a:xfrm>
            <a:off x="1187450" y="5576888"/>
            <a:ext cx="72009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he current 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reference direction 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</a:p>
        </p:txBody>
      </p:sp>
      <p:sp>
        <p:nvSpPr>
          <p:cNvPr id="245815" name="文本框 245814"/>
          <p:cNvSpPr txBox="1"/>
          <p:nvPr/>
        </p:nvSpPr>
        <p:spPr>
          <a:xfrm>
            <a:off x="395605" y="3983990"/>
            <a:ext cx="8413115" cy="4603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KCL is applicable to closed surfaces containing multiple nodes.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8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48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48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48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48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4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0"/>
                                        <p:tgtEl>
                                          <p:spTgt spid="248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70" decel="100000"/>
                                        <p:tgtEl>
                                          <p:spTgt spid="2488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770" decel="100000"/>
                                        <p:tgtEl>
                                          <p:spTgt spid="24889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8" dur="770" fill="hold"/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0" dur="770" fill="hold"/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" fill="hold"/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48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" fill="hold"/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fill="hold"/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884" grpId="0" bldLvl="0" animBg="1"/>
      <p:bldP spid="248887" grpId="0"/>
      <p:bldP spid="248892" grpId="0" bldLvl="0" animBg="1"/>
      <p:bldP spid="248894" grpId="0"/>
      <p:bldP spid="248896" grpId="0"/>
      <p:bldP spid="245815" grpId="0" bldLvl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61" name="文本框 249860"/>
          <p:cNvSpPr txBox="1"/>
          <p:nvPr/>
        </p:nvSpPr>
        <p:spPr>
          <a:xfrm>
            <a:off x="4303078" y="3386138"/>
            <a:ext cx="3960812" cy="64516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（2）Select the direction of the loop,   clockwise or counterclockwise.</a:t>
            </a:r>
          </a:p>
        </p:txBody>
      </p:sp>
      <p:sp>
        <p:nvSpPr>
          <p:cNvPr id="249862" name="文本框 249861"/>
          <p:cNvSpPr txBox="1"/>
          <p:nvPr/>
        </p:nvSpPr>
        <p:spPr>
          <a:xfrm>
            <a:off x="4249738" y="4062730"/>
            <a:ext cx="4643437" cy="51911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–U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S1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</a:p>
        </p:txBody>
      </p:sp>
      <p:sp>
        <p:nvSpPr>
          <p:cNvPr id="249867" name="文本框 249866"/>
          <p:cNvSpPr txBox="1"/>
          <p:nvPr/>
        </p:nvSpPr>
        <p:spPr>
          <a:xfrm>
            <a:off x="342900" y="147320"/>
            <a:ext cx="6431915" cy="607695"/>
          </a:xfrm>
          <a:prstGeom prst="rect">
            <a:avLst/>
          </a:prstGeom>
          <a:solidFill>
            <a:srgbClr val="FF3300"/>
          </a:solidFill>
          <a:ln w="1905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666750" lvl="0" indent="-666750" algn="just">
              <a:lnSpc>
                <a:spcPct val="12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3. 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Kirchhoff ’ s</a:t>
            </a:r>
            <a:r>
              <a:rPr sz="2800" b="1" dirty="0"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voltage law</a:t>
            </a:r>
            <a:r>
              <a:rPr sz="2800" b="1" dirty="0">
                <a:ea typeface="仿宋_GB2312" panose="02010609030101010101" pitchFamily="49" charset="-122"/>
                <a:sym typeface="Symbol" panose="05050102010706020507" pitchFamily="18" charset="2"/>
              </a:rPr>
              <a:t> (</a:t>
            </a:r>
            <a:r>
              <a:rPr lang="en-US" sz="2800" b="1" dirty="0">
                <a:ea typeface="仿宋_GB2312" panose="02010609030101010101" pitchFamily="49" charset="-122"/>
                <a:sym typeface="Symbol" panose="05050102010706020507" pitchFamily="18" charset="2"/>
              </a:rPr>
              <a:t>KVL</a:t>
            </a:r>
            <a:r>
              <a:rPr sz="2800" b="1" dirty="0">
                <a:ea typeface="仿宋_GB2312" panose="02010609030101010101" pitchFamily="49" charset="-122"/>
                <a:sym typeface="Symbol" panose="05050102010706020507" pitchFamily="18" charset="2"/>
              </a:rPr>
              <a:t>)</a:t>
            </a:r>
            <a:endParaRPr lang="en-US" altLang="zh-CN" sz="2800" b="1" dirty="0">
              <a:latin typeface="仿宋_GB2312" panose="02010609030101010101" pitchFamily="49" charset="-122"/>
              <a:ea typeface="仿宋_GB2312" panose="02010609030101010101" pitchFamily="49" charset="-122"/>
            </a:endParaRPr>
          </a:p>
        </p:txBody>
      </p:sp>
      <p:graphicFrame>
        <p:nvGraphicFramePr>
          <p:cNvPr id="249935" name="对象 249934"/>
          <p:cNvGraphicFramePr/>
          <p:nvPr/>
        </p:nvGraphicFramePr>
        <p:xfrm>
          <a:off x="1044575" y="1278890"/>
          <a:ext cx="22320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89280" imgH="347345" progId="Equation.3">
                  <p:embed/>
                </p:oleObj>
              </mc:Choice>
              <mc:Fallback>
                <p:oleObj r:id="rId2" imgW="589280" imgH="347345" progId="Equation.3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33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044575" y="1278890"/>
                        <a:ext cx="2232025" cy="11017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9998" name="组合 249997"/>
          <p:cNvGrpSpPr/>
          <p:nvPr/>
        </p:nvGrpSpPr>
        <p:grpSpPr>
          <a:xfrm>
            <a:off x="250825" y="2943543"/>
            <a:ext cx="3887788" cy="3438525"/>
            <a:chOff x="340" y="1938"/>
            <a:chExt cx="2239" cy="2088"/>
          </a:xfrm>
        </p:grpSpPr>
        <p:sp>
          <p:nvSpPr>
            <p:cNvPr id="85032" name="椭圆 249995"/>
            <p:cNvSpPr/>
            <p:nvPr/>
          </p:nvSpPr>
          <p:spPr>
            <a:xfrm rot="5400000">
              <a:off x="778" y="2523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33" name="椭圆 249937"/>
            <p:cNvSpPr/>
            <p:nvPr/>
          </p:nvSpPr>
          <p:spPr>
            <a:xfrm>
              <a:off x="1091" y="3516"/>
              <a:ext cx="288" cy="28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34" name="直接连接符 249939"/>
            <p:cNvSpPr/>
            <p:nvPr/>
          </p:nvSpPr>
          <p:spPr>
            <a:xfrm>
              <a:off x="923" y="2352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85035" name="矩形 249940"/>
            <p:cNvSpPr/>
            <p:nvPr/>
          </p:nvSpPr>
          <p:spPr>
            <a:xfrm>
              <a:off x="1343" y="2268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36" name="直接连接符 249941"/>
            <p:cNvSpPr/>
            <p:nvPr/>
          </p:nvSpPr>
          <p:spPr>
            <a:xfrm>
              <a:off x="923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37" name="矩形 249942"/>
            <p:cNvSpPr/>
            <p:nvPr/>
          </p:nvSpPr>
          <p:spPr>
            <a:xfrm rot="-5400000">
              <a:off x="743" y="3097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38" name="直接连接符 249943"/>
            <p:cNvSpPr/>
            <p:nvPr/>
          </p:nvSpPr>
          <p:spPr>
            <a:xfrm>
              <a:off x="923" y="3657"/>
              <a:ext cx="124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85039" name="矩形 249944"/>
            <p:cNvSpPr/>
            <p:nvPr/>
          </p:nvSpPr>
          <p:spPr>
            <a:xfrm>
              <a:off x="1691" y="3583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40" name="直接连接符 249945"/>
            <p:cNvSpPr/>
            <p:nvPr/>
          </p:nvSpPr>
          <p:spPr>
            <a:xfrm>
              <a:off x="2171" y="2352"/>
              <a:ext cx="0" cy="130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</p:spPr>
        </p:sp>
        <p:sp>
          <p:nvSpPr>
            <p:cNvPr id="85041" name="矩形 249946"/>
            <p:cNvSpPr/>
            <p:nvPr/>
          </p:nvSpPr>
          <p:spPr>
            <a:xfrm rot="-5400000">
              <a:off x="1979" y="2940"/>
              <a:ext cx="384" cy="144"/>
            </a:xfrm>
            <a:prstGeom prst="rect">
              <a:avLst/>
            </a:prstGeom>
            <a:solidFill>
              <a:srgbClr val="FF9900"/>
            </a:solidFill>
            <a:ln w="2857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5042" name="直接连接符 249947"/>
            <p:cNvSpPr/>
            <p:nvPr/>
          </p:nvSpPr>
          <p:spPr>
            <a:xfrm>
              <a:off x="2171" y="3655"/>
              <a:ext cx="348" cy="23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43" name="直接连接符 249948"/>
            <p:cNvSpPr/>
            <p:nvPr/>
          </p:nvSpPr>
          <p:spPr>
            <a:xfrm flipV="1">
              <a:off x="2159" y="2096"/>
              <a:ext cx="420" cy="257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44" name="直接连接符 249949"/>
            <p:cNvSpPr/>
            <p:nvPr/>
          </p:nvSpPr>
          <p:spPr>
            <a:xfrm flipH="1">
              <a:off x="575" y="3655"/>
              <a:ext cx="336" cy="209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45" name="直接连接符 249950"/>
            <p:cNvSpPr/>
            <p:nvPr/>
          </p:nvSpPr>
          <p:spPr>
            <a:xfrm>
              <a:off x="575" y="2065"/>
              <a:ext cx="348" cy="288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46" name="直接连接符 249951"/>
            <p:cNvSpPr/>
            <p:nvPr/>
          </p:nvSpPr>
          <p:spPr>
            <a:xfrm>
              <a:off x="839" y="3384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47" name="直接连接符 249952"/>
            <p:cNvSpPr/>
            <p:nvPr/>
          </p:nvSpPr>
          <p:spPr>
            <a:xfrm flipH="1" flipV="1">
              <a:off x="1429" y="3702"/>
              <a:ext cx="240" cy="2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48" name="直接连接符 249953"/>
            <p:cNvSpPr/>
            <p:nvPr/>
          </p:nvSpPr>
          <p:spPr>
            <a:xfrm>
              <a:off x="1792" y="2250"/>
              <a:ext cx="282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49" name="直接连接符 249954"/>
            <p:cNvSpPr/>
            <p:nvPr/>
          </p:nvSpPr>
          <p:spPr>
            <a:xfrm flipV="1">
              <a:off x="2245" y="3249"/>
              <a:ext cx="0" cy="271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85050" name="文本框 249955"/>
            <p:cNvSpPr txBox="1"/>
            <p:nvPr/>
          </p:nvSpPr>
          <p:spPr>
            <a:xfrm>
              <a:off x="522" y="3343"/>
              <a:ext cx="36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1" name="文本框 249956"/>
            <p:cNvSpPr txBox="1"/>
            <p:nvPr/>
          </p:nvSpPr>
          <p:spPr>
            <a:xfrm>
              <a:off x="575" y="2322"/>
              <a:ext cx="204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2" name="文本框 249957"/>
            <p:cNvSpPr txBox="1"/>
            <p:nvPr/>
          </p:nvSpPr>
          <p:spPr>
            <a:xfrm>
              <a:off x="340" y="2528"/>
              <a:ext cx="43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S1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3" name="文本框 249958"/>
            <p:cNvSpPr txBox="1"/>
            <p:nvPr/>
          </p:nvSpPr>
          <p:spPr>
            <a:xfrm>
              <a:off x="443" y="3030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4" name="文本框 249959"/>
            <p:cNvSpPr txBox="1"/>
            <p:nvPr/>
          </p:nvSpPr>
          <p:spPr>
            <a:xfrm>
              <a:off x="1307" y="3366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5" name="文本框 249960"/>
            <p:cNvSpPr txBox="1"/>
            <p:nvPr/>
          </p:nvSpPr>
          <p:spPr>
            <a:xfrm>
              <a:off x="875" y="3653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6" name="文本框 249961"/>
            <p:cNvSpPr txBox="1"/>
            <p:nvPr/>
          </p:nvSpPr>
          <p:spPr>
            <a:xfrm>
              <a:off x="1259" y="3749"/>
              <a:ext cx="31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7" name="文本框 249962"/>
            <p:cNvSpPr txBox="1"/>
            <p:nvPr/>
          </p:nvSpPr>
          <p:spPr>
            <a:xfrm>
              <a:off x="1019" y="3749"/>
              <a:ext cx="432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S4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8" name="文本框 249963"/>
            <p:cNvSpPr txBox="1"/>
            <p:nvPr/>
          </p:nvSpPr>
          <p:spPr>
            <a:xfrm>
              <a:off x="1727" y="3702"/>
              <a:ext cx="3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59" name="文本框 249964"/>
            <p:cNvSpPr txBox="1"/>
            <p:nvPr/>
          </p:nvSpPr>
          <p:spPr>
            <a:xfrm>
              <a:off x="2290" y="3299"/>
              <a:ext cx="272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60" name="文本框 249965"/>
            <p:cNvSpPr txBox="1"/>
            <p:nvPr/>
          </p:nvSpPr>
          <p:spPr>
            <a:xfrm>
              <a:off x="2200" y="2890"/>
              <a:ext cx="363" cy="277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61" name="文本框 249966"/>
            <p:cNvSpPr txBox="1"/>
            <p:nvPr/>
          </p:nvSpPr>
          <p:spPr>
            <a:xfrm>
              <a:off x="1343" y="1982"/>
              <a:ext cx="396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62" name="文本框 249967"/>
            <p:cNvSpPr txBox="1"/>
            <p:nvPr/>
          </p:nvSpPr>
          <p:spPr>
            <a:xfrm>
              <a:off x="1837" y="1938"/>
              <a:ext cx="300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63" name="文本框 249968"/>
            <p:cNvSpPr txBox="1"/>
            <p:nvPr/>
          </p:nvSpPr>
          <p:spPr>
            <a:xfrm>
              <a:off x="431" y="2573"/>
              <a:ext cx="204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64" name="文本框 249972"/>
            <p:cNvSpPr txBox="1"/>
            <p:nvPr/>
          </p:nvSpPr>
          <p:spPr>
            <a:xfrm>
              <a:off x="567" y="2709"/>
              <a:ext cx="168" cy="278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_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49974" name="组合 249973"/>
          <p:cNvGrpSpPr/>
          <p:nvPr/>
        </p:nvGrpSpPr>
        <p:grpSpPr>
          <a:xfrm>
            <a:off x="2843213" y="4167505"/>
            <a:ext cx="493712" cy="819150"/>
            <a:chOff x="1673" y="401"/>
            <a:chExt cx="311" cy="516"/>
          </a:xfrm>
        </p:grpSpPr>
        <p:sp>
          <p:nvSpPr>
            <p:cNvPr id="85028" name="直接连接符 249974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29" name="直接连接符 249975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30" name="直接连接符 249976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31" name="文本框 249977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1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49979" name="组合 249978"/>
          <p:cNvGrpSpPr/>
          <p:nvPr/>
        </p:nvGrpSpPr>
        <p:grpSpPr>
          <a:xfrm>
            <a:off x="1403350" y="4456430"/>
            <a:ext cx="493713" cy="819150"/>
            <a:chOff x="1673" y="401"/>
            <a:chExt cx="311" cy="516"/>
          </a:xfrm>
        </p:grpSpPr>
        <p:sp>
          <p:nvSpPr>
            <p:cNvPr id="85024" name="直接连接符 249979"/>
            <p:cNvSpPr/>
            <p:nvPr/>
          </p:nvSpPr>
          <p:spPr>
            <a:xfrm>
              <a:off x="1764" y="917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25" name="直接连接符 249980"/>
            <p:cNvSpPr/>
            <p:nvPr/>
          </p:nvSpPr>
          <p:spPr>
            <a:xfrm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26" name="直接连接符 249981"/>
            <p:cNvSpPr/>
            <p:nvPr/>
          </p:nvSpPr>
          <p:spPr>
            <a:xfrm rot="-5400000">
              <a:off x="1764" y="485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5027" name="文本框 249982"/>
            <p:cNvSpPr txBox="1"/>
            <p:nvPr/>
          </p:nvSpPr>
          <p:spPr>
            <a:xfrm>
              <a:off x="1673" y="593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1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49984" name="组合 249983"/>
          <p:cNvGrpSpPr/>
          <p:nvPr/>
        </p:nvGrpSpPr>
        <p:grpSpPr>
          <a:xfrm>
            <a:off x="1835150" y="3664268"/>
            <a:ext cx="1058863" cy="457200"/>
            <a:chOff x="3291" y="1678"/>
            <a:chExt cx="667" cy="288"/>
          </a:xfrm>
        </p:grpSpPr>
        <p:sp>
          <p:nvSpPr>
            <p:cNvPr id="85019" name="直接连接符 249984"/>
            <p:cNvSpPr/>
            <p:nvPr/>
          </p:nvSpPr>
          <p:spPr>
            <a:xfrm>
              <a:off x="3790" y="1824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85020" name="组合 249985"/>
            <p:cNvGrpSpPr/>
            <p:nvPr/>
          </p:nvGrpSpPr>
          <p:grpSpPr>
            <a:xfrm>
              <a:off x="3291" y="1728"/>
              <a:ext cx="168" cy="168"/>
              <a:chOff x="3303" y="1716"/>
              <a:chExt cx="168" cy="168"/>
            </a:xfrm>
          </p:grpSpPr>
          <p:sp>
            <p:nvSpPr>
              <p:cNvPr id="85022" name="直接连接符 249986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023" name="直接连接符 249987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85021" name="文本框 249988"/>
            <p:cNvSpPr txBox="1"/>
            <p:nvPr/>
          </p:nvSpPr>
          <p:spPr>
            <a:xfrm>
              <a:off x="3459" y="1678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1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49990" name="组合 249989"/>
          <p:cNvGrpSpPr/>
          <p:nvPr/>
        </p:nvGrpSpPr>
        <p:grpSpPr>
          <a:xfrm>
            <a:off x="2484438" y="5175568"/>
            <a:ext cx="925512" cy="457200"/>
            <a:chOff x="1408" y="3696"/>
            <a:chExt cx="583" cy="288"/>
          </a:xfrm>
        </p:grpSpPr>
        <p:grpSp>
          <p:nvGrpSpPr>
            <p:cNvPr id="85014" name="组合 249990"/>
            <p:cNvGrpSpPr/>
            <p:nvPr/>
          </p:nvGrpSpPr>
          <p:grpSpPr>
            <a:xfrm>
              <a:off x="1823" y="3760"/>
              <a:ext cx="168" cy="168"/>
              <a:chOff x="3303" y="1716"/>
              <a:chExt cx="168" cy="168"/>
            </a:xfrm>
          </p:grpSpPr>
          <p:sp>
            <p:nvSpPr>
              <p:cNvPr id="85017" name="直接连接符 249991"/>
              <p:cNvSpPr/>
              <p:nvPr/>
            </p:nvSpPr>
            <p:spPr>
              <a:xfrm>
                <a:off x="3303" y="1812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85018" name="直接连接符 249992"/>
              <p:cNvSpPr/>
              <p:nvPr/>
            </p:nvSpPr>
            <p:spPr>
              <a:xfrm rot="-5400000">
                <a:off x="3303" y="1800"/>
                <a:ext cx="16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85015" name="文本框 249993"/>
            <p:cNvSpPr txBox="1"/>
            <p:nvPr/>
          </p:nvSpPr>
          <p:spPr>
            <a:xfrm>
              <a:off x="1536" y="3696"/>
              <a:ext cx="311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U</a:t>
              </a:r>
              <a:r>
                <a:rPr lang="en-US" altLang="zh-CN" sz="1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5016" name="直接连接符 249994"/>
            <p:cNvSpPr/>
            <p:nvPr/>
          </p:nvSpPr>
          <p:spPr>
            <a:xfrm>
              <a:off x="1408" y="3856"/>
              <a:ext cx="16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50000" name="文本框 249999"/>
          <p:cNvSpPr txBox="1"/>
          <p:nvPr/>
        </p:nvSpPr>
        <p:spPr>
          <a:xfrm>
            <a:off x="4303395" y="2839720"/>
            <a:ext cx="4820285" cy="60388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lnSpc>
                <a:spcPts val="2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1800" b="1" dirty="0">
                <a:latin typeface="Times New Roman" panose="02020603050405020304" pitchFamily="18" charset="0"/>
                <a:sym typeface="Symbol" panose="05050102010706020507" pitchFamily="18" charset="2"/>
              </a:rPr>
              <a:t>（1）Calibrate the voltage reference direction of each element </a:t>
            </a:r>
            <a:r>
              <a:rPr lang="zh-CN" altLang="en-US" sz="2400" b="1" dirty="0"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rPr>
              <a:t>    </a:t>
            </a:r>
          </a:p>
        </p:txBody>
      </p:sp>
      <p:sp>
        <p:nvSpPr>
          <p:cNvPr id="250001" name="文本框 250000"/>
          <p:cNvSpPr txBox="1"/>
          <p:nvPr/>
        </p:nvSpPr>
        <p:spPr>
          <a:xfrm>
            <a:off x="5041900" y="4710430"/>
            <a:ext cx="3744913" cy="51911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+U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S1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250002" name="文本框 250001"/>
          <p:cNvSpPr txBox="1"/>
          <p:nvPr/>
        </p:nvSpPr>
        <p:spPr>
          <a:xfrm>
            <a:off x="4178300" y="4710430"/>
            <a:ext cx="122396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or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：</a:t>
            </a:r>
          </a:p>
        </p:txBody>
      </p:sp>
      <p:sp>
        <p:nvSpPr>
          <p:cNvPr id="250003" name="文本框 250002"/>
          <p:cNvSpPr txBox="1"/>
          <p:nvPr/>
        </p:nvSpPr>
        <p:spPr>
          <a:xfrm>
            <a:off x="4175125" y="5431155"/>
            <a:ext cx="5076825" cy="51911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–R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+R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–R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+R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=U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S1</a:t>
            </a:r>
            <a:r>
              <a:rPr lang="en-US" altLang="zh-CN" sz="28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–U</a:t>
            </a:r>
            <a:r>
              <a:rPr lang="en-US" altLang="zh-CN" sz="2800" b="1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S4</a:t>
            </a:r>
            <a:endParaRPr lang="en-US" altLang="zh-CN" sz="2800" b="1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50005" name="组合 250004"/>
          <p:cNvGrpSpPr/>
          <p:nvPr/>
        </p:nvGrpSpPr>
        <p:grpSpPr>
          <a:xfrm>
            <a:off x="2051050" y="4167505"/>
            <a:ext cx="403225" cy="1092200"/>
            <a:chOff x="4980" y="1428"/>
            <a:chExt cx="212" cy="594"/>
          </a:xfrm>
        </p:grpSpPr>
        <p:sp>
          <p:nvSpPr>
            <p:cNvPr id="85012" name="任意多边形 250005"/>
            <p:cNvSpPr/>
            <p:nvPr/>
          </p:nvSpPr>
          <p:spPr>
            <a:xfrm>
              <a:off x="4980" y="1428"/>
              <a:ext cx="21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43200" h="43200" fill="none">
                  <a:moveTo>
                    <a:pt x="21600" y="0"/>
                  </a:moveTo>
                  <a:cubicBezTo>
                    <a:pt x="33529" y="0"/>
                    <a:pt x="43200" y="9671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1" y="43200"/>
                    <a:pt x="0" y="33529"/>
                    <a:pt x="0" y="21600"/>
                  </a:cubicBezTo>
                  <a:cubicBezTo>
                    <a:pt x="0" y="11513"/>
                    <a:pt x="6915" y="3040"/>
                    <a:pt x="16257" y="666"/>
                  </a:cubicBezTo>
                </a:path>
                <a:path w="43200" h="43200" stroke="0">
                  <a:moveTo>
                    <a:pt x="16268" y="668"/>
                  </a:moveTo>
                  <a:cubicBezTo>
                    <a:pt x="14343" y="6595"/>
                    <a:pt x="11004" y="10512"/>
                    <a:pt x="7208" y="10512"/>
                  </a:cubicBezTo>
                  <a:cubicBezTo>
                    <a:pt x="1243" y="10512"/>
                    <a:pt x="-3592" y="841"/>
                    <a:pt x="-3592" y="-11088"/>
                  </a:cubicBezTo>
                  <a:cubicBezTo>
                    <a:pt x="-3592" y="-23017"/>
                    <a:pt x="1243" y="-32688"/>
                    <a:pt x="7208" y="-32688"/>
                  </a:cubicBezTo>
                  <a:cubicBezTo>
                    <a:pt x="13173" y="-32688"/>
                    <a:pt x="18008" y="-23017"/>
                    <a:pt x="18008" y="-11088"/>
                  </a:cubicBezTo>
                  <a:cubicBezTo>
                    <a:pt x="18008" y="-8697"/>
                    <a:pt x="17814" y="-6398"/>
                    <a:pt x="17456" y="-4252"/>
                  </a:cubicBezTo>
                  <a:lnTo>
                    <a:pt x="21600" y="0"/>
                  </a:lnTo>
                  <a:lnTo>
                    <a:pt x="16268" y="668"/>
                  </a:lnTo>
                  <a:close/>
                </a:path>
              </a:pathLst>
            </a:custGeom>
            <a:noFill/>
            <a:ln w="38100" cap="flat" cmpd="sng">
              <a:solidFill>
                <a:schemeClr val="hlink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13" name="文本框 250006"/>
            <p:cNvSpPr txBox="1"/>
            <p:nvPr/>
          </p:nvSpPr>
          <p:spPr>
            <a:xfrm>
              <a:off x="5038" y="1581"/>
              <a:ext cx="96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pic>
        <p:nvPicPr>
          <p:cNvPr id="250019" name="图片 250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183" y="2830513"/>
            <a:ext cx="6264275" cy="3332162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250020" name="图片 2500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865" y="2839720"/>
            <a:ext cx="6264910" cy="3332480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45765" name="文本框 245764"/>
          <p:cNvSpPr txBox="1"/>
          <p:nvPr/>
        </p:nvSpPr>
        <p:spPr>
          <a:xfrm>
            <a:off x="3517900" y="1633855"/>
            <a:ext cx="1524000" cy="58356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or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4929505" y="1384300"/>
          <a:ext cx="2856230" cy="83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914400" imgH="254000" progId="Equation.KSEE3">
                  <p:embed/>
                </p:oleObj>
              </mc:Choice>
              <mc:Fallback>
                <p:oleObj r:id="rId6" imgW="914400" imgH="254000" progId="Equation.KSEE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505" y="1384300"/>
                        <a:ext cx="2856230" cy="833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514090" y="1633855"/>
            <a:ext cx="1524000" cy="58356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4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5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9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9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9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9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0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85" decel="100000"/>
                                        <p:tgtEl>
                                          <p:spTgt spid="2500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85" decel="100000"/>
                                        <p:tgtEl>
                                          <p:spTgt spid="25000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000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8" dur="385" fill="hold"/>
                                        <p:tgtEl>
                                          <p:spTgt spid="250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0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0" dur="385" fill="hold"/>
                                        <p:tgtEl>
                                          <p:spTgt spid="250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250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5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5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5" dur="2000"/>
                                        <p:tgtEl>
                                          <p:spTgt spid="2500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25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2457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9"/>
                            </p:stCondLst>
                            <p:childTnLst>
                              <p:par>
                                <p:cTn id="10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1" grpId="0"/>
      <p:bldP spid="249862" grpId="0"/>
      <p:bldP spid="249867" grpId="0" bldLvl="0" animBg="1"/>
      <p:bldP spid="250000" grpId="0"/>
      <p:bldP spid="250001" grpId="0"/>
      <p:bldP spid="250002" grpId="0"/>
      <p:bldP spid="250003" grpId="0"/>
      <p:bldP spid="245765" grpId="0"/>
      <p:bldP spid="6" grpId="0"/>
      <p:bldP spid="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5" name="文本框 250884"/>
          <p:cNvSpPr txBox="1"/>
          <p:nvPr/>
        </p:nvSpPr>
        <p:spPr>
          <a:xfrm>
            <a:off x="187960" y="172085"/>
            <a:ext cx="187198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example: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250930" name="组合 250929"/>
          <p:cNvGrpSpPr/>
          <p:nvPr/>
        </p:nvGrpSpPr>
        <p:grpSpPr>
          <a:xfrm>
            <a:off x="1979930" y="1051878"/>
            <a:ext cx="1512888" cy="3241675"/>
            <a:chOff x="2789" y="2024"/>
            <a:chExt cx="953" cy="2042"/>
          </a:xfrm>
        </p:grpSpPr>
        <p:sp>
          <p:nvSpPr>
            <p:cNvPr id="86050" name="任意多边形 250915"/>
            <p:cNvSpPr/>
            <p:nvPr/>
          </p:nvSpPr>
          <p:spPr>
            <a:xfrm>
              <a:off x="2789" y="2024"/>
              <a:ext cx="953" cy="2042"/>
            </a:xfrm>
            <a:custGeom>
              <a:avLst/>
              <a:gdLst/>
              <a:ahLst/>
              <a:cxnLst>
                <a:cxn ang="0">
                  <a:pos x="14" y="1705"/>
                </a:cxn>
                <a:cxn ang="0">
                  <a:pos x="74" y="1193"/>
                </a:cxn>
                <a:cxn ang="0">
                  <a:pos x="62" y="171"/>
                </a:cxn>
                <a:cxn ang="0">
                  <a:pos x="0" y="171"/>
                </a:cxn>
              </a:cxnLst>
              <a:rect l="0" t="0" r="0" b="0"/>
              <a:pathLst>
                <a:path w="1557" h="2117">
                  <a:moveTo>
                    <a:pt x="272" y="2117"/>
                  </a:moveTo>
                  <a:cubicBezTo>
                    <a:pt x="763" y="1958"/>
                    <a:pt x="1255" y="1800"/>
                    <a:pt x="1406" y="1482"/>
                  </a:cubicBezTo>
                  <a:cubicBezTo>
                    <a:pt x="1557" y="1164"/>
                    <a:pt x="1413" y="424"/>
                    <a:pt x="1179" y="212"/>
                  </a:cubicBezTo>
                  <a:cubicBezTo>
                    <a:pt x="945" y="0"/>
                    <a:pt x="189" y="212"/>
                    <a:pt x="0" y="212"/>
                  </a:cubicBezTo>
                </a:path>
              </a:pathLst>
            </a:custGeom>
            <a:noFill/>
            <a:ln w="38100" cap="flat" cmpd="sng">
              <a:solidFill>
                <a:schemeClr val="hlink">
                  <a:alpha val="10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051" name="矩形 250917"/>
            <p:cNvSpPr/>
            <p:nvPr/>
          </p:nvSpPr>
          <p:spPr>
            <a:xfrm>
              <a:off x="3560" y="2795"/>
              <a:ext cx="182" cy="45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50929" name="组合 250928"/>
          <p:cNvGrpSpPr/>
          <p:nvPr/>
        </p:nvGrpSpPr>
        <p:grpSpPr>
          <a:xfrm>
            <a:off x="611188" y="764540"/>
            <a:ext cx="2232025" cy="4048125"/>
            <a:chOff x="385" y="346"/>
            <a:chExt cx="1406" cy="2550"/>
          </a:xfrm>
        </p:grpSpPr>
        <p:sp>
          <p:nvSpPr>
            <p:cNvPr id="86031" name="椭圆 250896"/>
            <p:cNvSpPr/>
            <p:nvPr/>
          </p:nvSpPr>
          <p:spPr>
            <a:xfrm>
              <a:off x="1020" y="2070"/>
              <a:ext cx="317" cy="318"/>
            </a:xfrm>
            <a:prstGeom prst="ellipse">
              <a:avLst/>
            </a:prstGeom>
            <a:solidFill>
              <a:schemeClr val="accent1"/>
            </a:solidFill>
            <a:ln w="57150" cap="flat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6032" name="直接连接符 250885"/>
            <p:cNvSpPr/>
            <p:nvPr/>
          </p:nvSpPr>
          <p:spPr>
            <a:xfrm>
              <a:off x="1111" y="391"/>
              <a:ext cx="0" cy="363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33" name="直接连接符 250886"/>
            <p:cNvSpPr/>
            <p:nvPr/>
          </p:nvSpPr>
          <p:spPr>
            <a:xfrm flipH="1">
              <a:off x="748" y="754"/>
              <a:ext cx="363" cy="54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oval" w="med" len="med"/>
              <a:tailEnd type="none" w="med" len="med"/>
            </a:ln>
          </p:spPr>
        </p:sp>
        <p:sp>
          <p:nvSpPr>
            <p:cNvPr id="86034" name="直接连接符 250887"/>
            <p:cNvSpPr/>
            <p:nvPr/>
          </p:nvSpPr>
          <p:spPr>
            <a:xfrm>
              <a:off x="430" y="1299"/>
              <a:ext cx="31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86035" name="直接连接符 250888"/>
            <p:cNvSpPr/>
            <p:nvPr/>
          </p:nvSpPr>
          <p:spPr>
            <a:xfrm>
              <a:off x="748" y="1299"/>
              <a:ext cx="635" cy="1315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86036" name="直接连接符 250889"/>
            <p:cNvSpPr/>
            <p:nvPr/>
          </p:nvSpPr>
          <p:spPr>
            <a:xfrm>
              <a:off x="1383" y="2614"/>
              <a:ext cx="40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6037" name="矩形 250894"/>
            <p:cNvSpPr/>
            <p:nvPr/>
          </p:nvSpPr>
          <p:spPr>
            <a:xfrm rot="2139095">
              <a:off x="838" y="861"/>
              <a:ext cx="161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6038" name="矩形 250895"/>
            <p:cNvSpPr/>
            <p:nvPr/>
          </p:nvSpPr>
          <p:spPr>
            <a:xfrm rot="-1522980">
              <a:off x="793" y="1435"/>
              <a:ext cx="182" cy="317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6039" name="文本框 250897"/>
            <p:cNvSpPr txBox="1"/>
            <p:nvPr/>
          </p:nvSpPr>
          <p:spPr>
            <a:xfrm>
              <a:off x="1201" y="346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86040" name="文本框 250899"/>
            <p:cNvSpPr txBox="1"/>
            <p:nvPr/>
          </p:nvSpPr>
          <p:spPr>
            <a:xfrm>
              <a:off x="702" y="2115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s</a:t>
              </a: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41" name="文本框 250900"/>
            <p:cNvSpPr txBox="1"/>
            <p:nvPr/>
          </p:nvSpPr>
          <p:spPr>
            <a:xfrm>
              <a:off x="1337" y="256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b</a:t>
              </a:r>
            </a:p>
          </p:txBody>
        </p:sp>
        <p:sp>
          <p:nvSpPr>
            <p:cNvPr id="86042" name="文本框 250907"/>
            <p:cNvSpPr txBox="1"/>
            <p:nvPr/>
          </p:nvSpPr>
          <p:spPr>
            <a:xfrm rot="-1304209">
              <a:off x="929" y="2342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6043" name="文本框 250908"/>
            <p:cNvSpPr txBox="1"/>
            <p:nvPr/>
          </p:nvSpPr>
          <p:spPr>
            <a:xfrm rot="-1238253">
              <a:off x="521" y="1661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86044" name="文本框 250909"/>
            <p:cNvSpPr txBox="1"/>
            <p:nvPr/>
          </p:nvSpPr>
          <p:spPr>
            <a:xfrm>
              <a:off x="521" y="890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6045" name="文本框 250910"/>
            <p:cNvSpPr txBox="1"/>
            <p:nvPr/>
          </p:nvSpPr>
          <p:spPr>
            <a:xfrm>
              <a:off x="702" y="1934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6046" name="文本框 250911"/>
            <p:cNvSpPr txBox="1"/>
            <p:nvPr/>
          </p:nvSpPr>
          <p:spPr>
            <a:xfrm>
              <a:off x="430" y="1299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6047" name="文本框 250912"/>
            <p:cNvSpPr txBox="1"/>
            <p:nvPr/>
          </p:nvSpPr>
          <p:spPr>
            <a:xfrm>
              <a:off x="748" y="437"/>
              <a:ext cx="27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6048" name="文本框 250918"/>
            <p:cNvSpPr txBox="1"/>
            <p:nvPr/>
          </p:nvSpPr>
          <p:spPr>
            <a:xfrm>
              <a:off x="385" y="1525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6049" name="文本框 250919"/>
            <p:cNvSpPr txBox="1"/>
            <p:nvPr/>
          </p:nvSpPr>
          <p:spPr>
            <a:xfrm>
              <a:off x="475" y="618"/>
              <a:ext cx="362" cy="32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  <a:p>
              <a:pPr marL="0" lvl="0" indent="0" algn="ctr">
                <a:lnSpc>
                  <a:spcPct val="50000"/>
                </a:lnSpc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</a:t>
              </a:r>
              <a:r>
                <a:rPr lang="en-US" altLang="zh-CN" sz="2800" b="1" i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  <a:endParaRPr lang="en-US" altLang="zh-CN" sz="2800" b="1" i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50922" name="对象 250921"/>
          <p:cNvGraphicFramePr/>
          <p:nvPr/>
        </p:nvGraphicFramePr>
        <p:xfrm>
          <a:off x="4499928" y="2132965"/>
          <a:ext cx="30575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29970" imgH="170815" progId="Equation.3">
                  <p:embed/>
                </p:oleObj>
              </mc:Choice>
              <mc:Fallback>
                <p:oleObj r:id="rId2" imgW="1029970" imgH="170815" progId="Equation.3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499928" y="2132965"/>
                        <a:ext cx="3057525" cy="573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0923" name="文本框 250922"/>
          <p:cNvSpPr txBox="1"/>
          <p:nvPr/>
        </p:nvSpPr>
        <p:spPr>
          <a:xfrm>
            <a:off x="518795" y="4580255"/>
            <a:ext cx="1122680" cy="521970"/>
          </a:xfrm>
          <a:prstGeom prst="rect">
            <a:avLst/>
          </a:prstGeom>
          <a:solidFill>
            <a:srgbClr val="993366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Note:</a:t>
            </a:r>
          </a:p>
        </p:txBody>
      </p:sp>
      <p:sp>
        <p:nvSpPr>
          <p:cNvPr id="250924" name="文本框 250923"/>
          <p:cNvSpPr txBox="1"/>
          <p:nvPr/>
        </p:nvSpPr>
        <p:spPr>
          <a:xfrm>
            <a:off x="2124075" y="4620895"/>
            <a:ext cx="49345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）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conservation of energy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;</a:t>
            </a:r>
          </a:p>
        </p:txBody>
      </p:sp>
      <p:sp>
        <p:nvSpPr>
          <p:cNvPr id="250926" name="文本框 250925"/>
          <p:cNvSpPr txBox="1"/>
          <p:nvPr/>
        </p:nvSpPr>
        <p:spPr>
          <a:xfrm>
            <a:off x="2124075" y="5280660"/>
            <a:ext cx="552513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2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T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he 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voltage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reference direction .</a:t>
            </a:r>
          </a:p>
        </p:txBody>
      </p:sp>
      <p:sp>
        <p:nvSpPr>
          <p:cNvPr id="250942" name="文本框 250941"/>
          <p:cNvSpPr txBox="1"/>
          <p:nvPr/>
        </p:nvSpPr>
        <p:spPr>
          <a:xfrm>
            <a:off x="6299835" y="6021070"/>
            <a:ext cx="2556510" cy="521970"/>
          </a:xfrm>
          <a:prstGeom prst="rect">
            <a:avLst/>
          </a:prstGeom>
          <a:noFill/>
          <a:ln w="38100" cap="flat" cmpd="sng">
            <a:solidFill>
              <a:srgbClr val="FF66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xample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1-4,1-5</a:t>
            </a:r>
          </a:p>
        </p:txBody>
      </p:sp>
      <p:sp>
        <p:nvSpPr>
          <p:cNvPr id="245815" name="文本框 245814"/>
          <p:cNvSpPr txBox="1"/>
          <p:nvPr/>
        </p:nvSpPr>
        <p:spPr>
          <a:xfrm>
            <a:off x="3491865" y="3500755"/>
            <a:ext cx="5334635" cy="46037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90903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KVL is applicable to hypothetical loop.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50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250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0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0"/>
                                        <p:tgtEl>
                                          <p:spTgt spid="2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5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70" decel="100000"/>
                                        <p:tgtEl>
                                          <p:spTgt spid="2509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70" decel="100000"/>
                                        <p:tgtEl>
                                          <p:spTgt spid="25092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770" fill="hold"/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50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250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25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885" grpId="0" bldLvl="0" animBg="1"/>
      <p:bldP spid="250923" grpId="0" bldLvl="0" animBg="1"/>
      <p:bldP spid="250924" grpId="0"/>
      <p:bldP spid="250926" grpId="0"/>
      <p:bldP spid="250942" grpId="0" bldLvl="0" animBg="1"/>
      <p:bldP spid="245815" grpId="0" bldLvl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8" name="文本框 251907"/>
          <p:cNvSpPr txBox="1"/>
          <p:nvPr/>
        </p:nvSpPr>
        <p:spPr>
          <a:xfrm>
            <a:off x="304800" y="652463"/>
            <a:ext cx="5622290" cy="521970"/>
          </a:xfrm>
          <a:prstGeom prst="rect">
            <a:avLst/>
          </a:prstGeom>
          <a:solidFill>
            <a:srgbClr val="FF33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4. S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ummary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of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KCL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KVL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</a:p>
        </p:txBody>
      </p:sp>
      <p:sp>
        <p:nvSpPr>
          <p:cNvPr id="251909" name="文本框 251908"/>
          <p:cNvSpPr txBox="1"/>
          <p:nvPr/>
        </p:nvSpPr>
        <p:spPr>
          <a:xfrm>
            <a:off x="914400" y="1590040"/>
            <a:ext cx="7467600" cy="829945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76250" lvl="0" indent="-476250" algn="just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(1)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KCL is a linear constraint on the branch current and KVL is a linear constraint on the loop voltage.</a:t>
            </a:r>
          </a:p>
        </p:txBody>
      </p:sp>
      <p:sp>
        <p:nvSpPr>
          <p:cNvPr id="251910" name="文本框 251909"/>
          <p:cNvSpPr txBox="1"/>
          <p:nvPr/>
        </p:nvSpPr>
        <p:spPr>
          <a:xfrm>
            <a:off x="914400" y="2674303"/>
            <a:ext cx="7467600" cy="829945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76250" lvl="0" indent="-476250" algn="just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(2)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KCL and KVL are independent of the components that make up the branch.</a:t>
            </a:r>
          </a:p>
        </p:txBody>
      </p:sp>
      <p:sp>
        <p:nvSpPr>
          <p:cNvPr id="251911" name="文本框 251910"/>
          <p:cNvSpPr txBox="1"/>
          <p:nvPr/>
        </p:nvSpPr>
        <p:spPr>
          <a:xfrm>
            <a:off x="914400" y="3574098"/>
            <a:ext cx="7391400" cy="1198880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476250" lvl="0" indent="-476250" algn="just">
              <a:lnSpc>
                <a:spcPct val="150000"/>
              </a:lnSpc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(3)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KCL shows that charge is conserved at each node; KVL embodies the conservation of energy.</a:t>
            </a:r>
          </a:p>
        </p:txBody>
      </p:sp>
      <p:sp>
        <p:nvSpPr>
          <p:cNvPr id="251912" name="文本框 251911"/>
          <p:cNvSpPr txBox="1"/>
          <p:nvPr/>
        </p:nvSpPr>
        <p:spPr>
          <a:xfrm>
            <a:off x="914400" y="4842828"/>
            <a:ext cx="6629400" cy="829945"/>
          </a:xfrm>
          <a:prstGeom prst="rect">
            <a:avLst/>
          </a:prstGeom>
          <a:noFill/>
          <a:ln w="19050">
            <a:noFill/>
          </a:ln>
        </p:spPr>
        <p:txBody>
          <a:bodyPr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(4)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KCL and KVL are only applicable to lumped circuits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25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5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5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25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 bldLvl="0" animBg="1"/>
      <p:bldP spid="251909" grpId="0"/>
      <p:bldP spid="251910" grpId="0"/>
      <p:bldP spid="251911" grpId="0"/>
      <p:bldP spid="2519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20" name="文本框 162819"/>
          <p:cNvSpPr txBox="1"/>
          <p:nvPr/>
        </p:nvSpPr>
        <p:spPr>
          <a:xfrm>
            <a:off x="288290" y="185738"/>
            <a:ext cx="8375015" cy="706755"/>
          </a:xfrm>
          <a:prstGeom prst="rect">
            <a:avLst/>
          </a:prstGeom>
          <a:noFill/>
          <a:ln w="12700">
            <a:noFill/>
          </a:ln>
          <a:effectLst>
            <a:prstShdw prst="shdw17" dist="17961" dir="2699999">
              <a:srgbClr val="009900"/>
            </a:prstShdw>
          </a:effectLst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1.1  </a:t>
            </a: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Actual</a:t>
            </a: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Circuit and </a:t>
            </a: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Circuit </a:t>
            </a: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Model</a:t>
            </a:r>
          </a:p>
        </p:txBody>
      </p:sp>
      <p:sp>
        <p:nvSpPr>
          <p:cNvPr id="162821" name="文本框 162820"/>
          <p:cNvSpPr txBox="1"/>
          <p:nvPr/>
        </p:nvSpPr>
        <p:spPr>
          <a:xfrm>
            <a:off x="467995" y="1350328"/>
            <a:ext cx="2808605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1.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Actual Circuit</a:t>
            </a:r>
            <a:endParaRPr lang="zh-CN" altLang="en-US" sz="28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62822" name="文本框 162821"/>
          <p:cNvSpPr txBox="1"/>
          <p:nvPr/>
        </p:nvSpPr>
        <p:spPr>
          <a:xfrm>
            <a:off x="572770" y="3019425"/>
            <a:ext cx="1410335" cy="4603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</a:rPr>
              <a:t>Function</a:t>
            </a:r>
          </a:p>
        </p:txBody>
      </p:sp>
      <p:sp>
        <p:nvSpPr>
          <p:cNvPr id="162826" name="直接连接符 162825"/>
          <p:cNvSpPr/>
          <p:nvPr/>
        </p:nvSpPr>
        <p:spPr>
          <a:xfrm>
            <a:off x="3443923" y="1611630"/>
            <a:ext cx="4318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2828" name="文本框 162827"/>
          <p:cNvSpPr txBox="1"/>
          <p:nvPr/>
        </p:nvSpPr>
        <p:spPr>
          <a:xfrm>
            <a:off x="2772410" y="2837180"/>
            <a:ext cx="579755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)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transmission, distribution and conversion of electricity;</a:t>
            </a:r>
          </a:p>
          <a:p>
            <a:pPr marL="342900" lvl="0" indent="-34290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)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transmit and process electrical signals</a:t>
            </a:r>
          </a:p>
        </p:txBody>
      </p:sp>
      <p:sp>
        <p:nvSpPr>
          <p:cNvPr id="162830" name="文本框 162829"/>
          <p:cNvSpPr txBox="1"/>
          <p:nvPr/>
        </p:nvSpPr>
        <p:spPr>
          <a:xfrm>
            <a:off x="572770" y="4244340"/>
            <a:ext cx="1624965" cy="460375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cs typeface="Times New Roman" panose="02020603050405020304" pitchFamily="18" charset="0"/>
              </a:rPr>
              <a:t>Similarity</a:t>
            </a:r>
          </a:p>
        </p:txBody>
      </p:sp>
      <p:sp>
        <p:nvSpPr>
          <p:cNvPr id="162831" name="直接连接符 162830"/>
          <p:cNvSpPr/>
          <p:nvPr/>
        </p:nvSpPr>
        <p:spPr>
          <a:xfrm>
            <a:off x="2352040" y="4474845"/>
            <a:ext cx="4318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2832" name="文本框 162831"/>
          <p:cNvSpPr txBox="1"/>
          <p:nvPr/>
        </p:nvSpPr>
        <p:spPr>
          <a:xfrm>
            <a:off x="2887980" y="4244340"/>
            <a:ext cx="53841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base</a:t>
            </a:r>
            <a:r>
              <a:rPr 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d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on same circuit theory basis</a:t>
            </a:r>
            <a:endParaRPr lang="zh-CN" altLang="en-US" sz="2400" b="1" dirty="0">
              <a:ea typeface="仿宋_GB2312" panose="02010609030101010101" pitchFamily="49" charset="-122"/>
            </a:endParaRPr>
          </a:p>
        </p:txBody>
      </p:sp>
      <p:sp>
        <p:nvSpPr>
          <p:cNvPr id="162833" name="矩形 162832"/>
          <p:cNvSpPr/>
          <p:nvPr/>
        </p:nvSpPr>
        <p:spPr>
          <a:xfrm>
            <a:off x="3445510" y="1339215"/>
            <a:ext cx="518160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457200" algn="just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current path  is connecting by some electrical equipment and components in a certain way , also called a network.</a:t>
            </a:r>
          </a:p>
        </p:txBody>
      </p:sp>
      <p:pic>
        <p:nvPicPr>
          <p:cNvPr id="162851" name="图片 1628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47403" y="4869180"/>
            <a:ext cx="2519362" cy="180022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62852" name="图片 1628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27128" y="4869180"/>
            <a:ext cx="2520950" cy="1800225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62853" name="图片 1628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53" y="4869180"/>
            <a:ext cx="2592387" cy="1773238"/>
          </a:xfrm>
          <a:prstGeom prst="rect">
            <a:avLst/>
          </a:prstGeom>
          <a:noFill/>
          <a:ln w="28575">
            <a:noFill/>
          </a:ln>
        </p:spPr>
      </p:pic>
      <p:sp>
        <p:nvSpPr>
          <p:cNvPr id="2" name="直接连接符 1"/>
          <p:cNvSpPr/>
          <p:nvPr/>
        </p:nvSpPr>
        <p:spPr>
          <a:xfrm>
            <a:off x="2192020" y="3238500"/>
            <a:ext cx="431800" cy="0"/>
          </a:xfrm>
          <a:prstGeom prst="line">
            <a:avLst/>
          </a:prstGeom>
          <a:ln w="76200" cap="flat" cmpd="sng">
            <a:solidFill>
              <a:srgbClr val="FF33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8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2000"/>
                                        <p:tgtEl>
                                          <p:spTgt spid="16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16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6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20" grpId="0" bldLvl="0" animBg="1"/>
      <p:bldP spid="162821" grpId="0" bldLvl="0" animBg="1"/>
      <p:bldP spid="162822" grpId="0" bldLvl="0" animBg="1"/>
      <p:bldP spid="162828" grpId="0"/>
      <p:bldP spid="162830" grpId="0" bldLvl="0" animBg="1"/>
      <p:bldP spid="162832" grpId="0"/>
      <p:bldP spid="1628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3977" name="对象 253976"/>
          <p:cNvGraphicFramePr/>
          <p:nvPr/>
        </p:nvGraphicFramePr>
        <p:xfrm>
          <a:off x="611188" y="3428048"/>
          <a:ext cx="308927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97890" imgH="148590" progId="Equation.3">
                  <p:embed/>
                </p:oleObj>
              </mc:Choice>
              <mc:Fallback>
                <p:oleObj r:id="rId2" imgW="897890" imgH="148590" progId="Equation.3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11188" y="3428048"/>
                        <a:ext cx="3089275" cy="590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3987" name="组合 253986"/>
          <p:cNvGrpSpPr/>
          <p:nvPr/>
        </p:nvGrpSpPr>
        <p:grpSpPr>
          <a:xfrm>
            <a:off x="250825" y="476885"/>
            <a:ext cx="4681538" cy="2447925"/>
            <a:chOff x="158" y="210"/>
            <a:chExt cx="3220" cy="1588"/>
          </a:xfrm>
        </p:grpSpPr>
        <p:grpSp>
          <p:nvGrpSpPr>
            <p:cNvPr id="88136" name="组合 253983"/>
            <p:cNvGrpSpPr/>
            <p:nvPr/>
          </p:nvGrpSpPr>
          <p:grpSpPr>
            <a:xfrm>
              <a:off x="657" y="210"/>
              <a:ext cx="2721" cy="1588"/>
              <a:chOff x="1383" y="300"/>
              <a:chExt cx="2721" cy="1588"/>
            </a:xfrm>
          </p:grpSpPr>
          <p:sp>
            <p:nvSpPr>
              <p:cNvPr id="88138" name="矩形 253955"/>
              <p:cNvSpPr/>
              <p:nvPr/>
            </p:nvSpPr>
            <p:spPr>
              <a:xfrm>
                <a:off x="2109" y="391"/>
                <a:ext cx="1315" cy="1406"/>
              </a:xfrm>
              <a:prstGeom prst="rect">
                <a:avLst/>
              </a:prstGeom>
              <a:noFill/>
              <a:ln w="38100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39" name="直接连接符 253956"/>
              <p:cNvSpPr/>
              <p:nvPr/>
            </p:nvSpPr>
            <p:spPr>
              <a:xfrm>
                <a:off x="2109" y="1344"/>
                <a:ext cx="1950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8140" name="直接连接符 253957"/>
              <p:cNvSpPr/>
              <p:nvPr/>
            </p:nvSpPr>
            <p:spPr>
              <a:xfrm>
                <a:off x="1429" y="391"/>
                <a:ext cx="680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8141" name="直接连接符 253958"/>
              <p:cNvSpPr/>
              <p:nvPr/>
            </p:nvSpPr>
            <p:spPr>
              <a:xfrm>
                <a:off x="1383" y="1797"/>
                <a:ext cx="726" cy="0"/>
              </a:xfrm>
              <a:prstGeom prst="line">
                <a:avLst/>
              </a:prstGeom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8142" name="矩形 253959"/>
              <p:cNvSpPr/>
              <p:nvPr/>
            </p:nvSpPr>
            <p:spPr>
              <a:xfrm>
                <a:off x="2472" y="1706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43" name="矩形 253960"/>
              <p:cNvSpPr/>
              <p:nvPr/>
            </p:nvSpPr>
            <p:spPr>
              <a:xfrm rot="5400000">
                <a:off x="3188" y="788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44" name="矩形 253961"/>
              <p:cNvSpPr/>
              <p:nvPr/>
            </p:nvSpPr>
            <p:spPr>
              <a:xfrm>
                <a:off x="2562" y="1253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45" name="矩形 253962"/>
              <p:cNvSpPr/>
              <p:nvPr/>
            </p:nvSpPr>
            <p:spPr>
              <a:xfrm>
                <a:off x="2517" y="300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46" name="矩形 253963"/>
              <p:cNvSpPr/>
              <p:nvPr/>
            </p:nvSpPr>
            <p:spPr>
              <a:xfrm rot="5400000">
                <a:off x="1872" y="743"/>
                <a:ext cx="453" cy="182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47" name="直接连接符 253965"/>
              <p:cNvSpPr/>
              <p:nvPr/>
            </p:nvSpPr>
            <p:spPr>
              <a:xfrm>
                <a:off x="1474" y="1888"/>
                <a:ext cx="363" cy="0"/>
              </a:xfrm>
              <a:prstGeom prst="line">
                <a:avLst/>
              </a:prstGeom>
              <a:ln w="57150" cap="sq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8148" name="直接连接符 253966"/>
              <p:cNvSpPr/>
              <p:nvPr/>
            </p:nvSpPr>
            <p:spPr>
              <a:xfrm>
                <a:off x="1519" y="300"/>
                <a:ext cx="363" cy="0"/>
              </a:xfrm>
              <a:prstGeom prst="line">
                <a:avLst/>
              </a:prstGeom>
              <a:ln w="5715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8149" name="直接连接符 253967"/>
              <p:cNvSpPr/>
              <p:nvPr/>
            </p:nvSpPr>
            <p:spPr>
              <a:xfrm>
                <a:off x="3515" y="1434"/>
                <a:ext cx="363" cy="0"/>
              </a:xfrm>
              <a:prstGeom prst="line">
                <a:avLst/>
              </a:prstGeom>
              <a:ln w="5715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8150" name="椭圆 253968"/>
              <p:cNvSpPr/>
              <p:nvPr/>
            </p:nvSpPr>
            <p:spPr>
              <a:xfrm>
                <a:off x="2064" y="1298"/>
                <a:ext cx="90" cy="91"/>
              </a:xfrm>
              <a:prstGeom prst="ellipse">
                <a:avLst/>
              </a:prstGeom>
              <a:solidFill>
                <a:srgbClr val="FFCC00"/>
              </a:solidFill>
              <a:ln w="28575">
                <a:noFill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151" name="椭圆 253969"/>
              <p:cNvSpPr/>
              <p:nvPr/>
            </p:nvSpPr>
            <p:spPr>
              <a:xfrm>
                <a:off x="3380" y="1298"/>
                <a:ext cx="90" cy="91"/>
              </a:xfrm>
              <a:prstGeom prst="ellipse">
                <a:avLst/>
              </a:prstGeom>
              <a:solidFill>
                <a:srgbClr val="FFCC00"/>
              </a:solidFill>
              <a:ln w="28575">
                <a:noFill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aphicFrame>
            <p:nvGraphicFramePr>
              <p:cNvPr id="88152" name="对象 253971"/>
              <p:cNvGraphicFramePr/>
              <p:nvPr/>
            </p:nvGraphicFramePr>
            <p:xfrm>
              <a:off x="1429" y="436"/>
              <a:ext cx="408" cy="3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" imgW="170815" imgH="127000" progId="Equation.3">
                      <p:embed/>
                    </p:oleObj>
                  </mc:Choice>
                  <mc:Fallback>
                    <p:oleObj r:id="rId4" imgW="170815" imgH="127000" progId="Equation.3">
                      <p:embed/>
                      <p:pic>
                        <p:nvPicPr>
                          <p:cNvPr id="0" name="图片 3182"/>
                          <p:cNvPicPr/>
                          <p:nvPr/>
                        </p:nvPicPr>
                        <p:blipFill>
                          <a:blip r:embed="rId5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429" y="436"/>
                            <a:ext cx="408" cy="3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3" name="对象 253972"/>
              <p:cNvGraphicFramePr/>
              <p:nvPr/>
            </p:nvGraphicFramePr>
            <p:xfrm>
              <a:off x="1383" y="1480"/>
              <a:ext cx="544" cy="2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6" imgW="280670" imgH="115570" progId="Equation.3">
                      <p:embed/>
                    </p:oleObj>
                  </mc:Choice>
                  <mc:Fallback>
                    <p:oleObj r:id="rId6" imgW="280670" imgH="115570" progId="Equation.3">
                      <p:embed/>
                      <p:pic>
                        <p:nvPicPr>
                          <p:cNvPr id="0" name="图片 3175"/>
                          <p:cNvPicPr/>
                          <p:nvPr/>
                        </p:nvPicPr>
                        <p:blipFill>
                          <a:blip r:embed="rId7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83" y="1480"/>
                            <a:ext cx="544" cy="25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4" name="对象 253973"/>
              <p:cNvGraphicFramePr/>
              <p:nvPr/>
            </p:nvGraphicFramePr>
            <p:xfrm>
              <a:off x="3560" y="1026"/>
              <a:ext cx="544" cy="2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8" imgW="259080" imgH="127000" progId="Equation.3">
                      <p:embed/>
                    </p:oleObj>
                  </mc:Choice>
                  <mc:Fallback>
                    <p:oleObj r:id="rId8" imgW="259080" imgH="127000" progId="Equation.3">
                      <p:embed/>
                      <p:pic>
                        <p:nvPicPr>
                          <p:cNvPr id="0" name="图片 3173"/>
                          <p:cNvPicPr/>
                          <p:nvPr/>
                        </p:nvPicPr>
                        <p:blipFill>
                          <a:blip r:embed="rId9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560" y="1026"/>
                            <a:ext cx="544" cy="29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5" name="对象 253975"/>
              <p:cNvGraphicFramePr/>
              <p:nvPr/>
            </p:nvGraphicFramePr>
            <p:xfrm>
              <a:off x="2245" y="754"/>
              <a:ext cx="31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0" imgW="181610" imgH="127000" progId="Equation.3">
                      <p:embed/>
                    </p:oleObj>
                  </mc:Choice>
                  <mc:Fallback>
                    <p:oleObj r:id="rId10" imgW="181610" imgH="127000" progId="Equation.3">
                      <p:embed/>
                      <p:pic>
                        <p:nvPicPr>
                          <p:cNvPr id="0" name="图片 3184"/>
                          <p:cNvPicPr/>
                          <p:nvPr/>
                        </p:nvPicPr>
                        <p:blipFill>
                          <a:blip r:embed="rId11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45" y="754"/>
                            <a:ext cx="317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6" name="对象 253979"/>
              <p:cNvGraphicFramePr/>
              <p:nvPr/>
            </p:nvGraphicFramePr>
            <p:xfrm>
              <a:off x="2608" y="482"/>
              <a:ext cx="318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2" imgW="181610" imgH="127000" progId="Equation.3">
                      <p:embed/>
                    </p:oleObj>
                  </mc:Choice>
                  <mc:Fallback>
                    <p:oleObj r:id="rId12" imgW="181610" imgH="127000" progId="Equation.3">
                      <p:embed/>
                      <p:pic>
                        <p:nvPicPr>
                          <p:cNvPr id="0" name="图片 3183"/>
                          <p:cNvPicPr/>
                          <p:nvPr/>
                        </p:nvPicPr>
                        <p:blipFill>
                          <a:blip r:embed="rId13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08" y="482"/>
                            <a:ext cx="318" cy="23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7" name="对象 253980"/>
              <p:cNvGraphicFramePr/>
              <p:nvPr/>
            </p:nvGraphicFramePr>
            <p:xfrm>
              <a:off x="2608" y="981"/>
              <a:ext cx="317" cy="2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4" imgW="181610" imgH="127000" progId="Equation.3">
                      <p:embed/>
                    </p:oleObj>
                  </mc:Choice>
                  <mc:Fallback>
                    <p:oleObj r:id="rId14" imgW="181610" imgH="127000" progId="Equation.3">
                      <p:embed/>
                      <p:pic>
                        <p:nvPicPr>
                          <p:cNvPr id="0" name="图片 3177"/>
                          <p:cNvPicPr/>
                          <p:nvPr/>
                        </p:nvPicPr>
                        <p:blipFill>
                          <a:blip r:embed="rId15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608" y="981"/>
                            <a:ext cx="317" cy="234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8" name="对象 253981"/>
              <p:cNvGraphicFramePr/>
              <p:nvPr/>
            </p:nvGraphicFramePr>
            <p:xfrm>
              <a:off x="3061" y="754"/>
              <a:ext cx="251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6" imgW="160020" imgH="115570" progId="Equation.3">
                      <p:embed/>
                    </p:oleObj>
                  </mc:Choice>
                  <mc:Fallback>
                    <p:oleObj r:id="rId16" imgW="160020" imgH="115570" progId="Equation.3">
                      <p:embed/>
                      <p:pic>
                        <p:nvPicPr>
                          <p:cNvPr id="0" name="图片 3178"/>
                          <p:cNvPicPr/>
                          <p:nvPr/>
                        </p:nvPicPr>
                        <p:blipFill>
                          <a:blip r:embed="rId17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061" y="754"/>
                            <a:ext cx="251" cy="192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159" name="对象 253982"/>
              <p:cNvGraphicFramePr/>
              <p:nvPr/>
            </p:nvGraphicFramePr>
            <p:xfrm>
              <a:off x="2517" y="1480"/>
              <a:ext cx="318" cy="21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8" imgW="181610" imgH="115570" progId="Equation.3">
                      <p:embed/>
                    </p:oleObj>
                  </mc:Choice>
                  <mc:Fallback>
                    <p:oleObj r:id="rId18" imgW="181610" imgH="115570" progId="Equation.3">
                      <p:embed/>
                      <p:pic>
                        <p:nvPicPr>
                          <p:cNvPr id="0" name="图片 3172"/>
                          <p:cNvPicPr/>
                          <p:nvPr/>
                        </p:nvPicPr>
                        <p:blipFill>
                          <a:blip r:embed="rId19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517" y="1480"/>
                            <a:ext cx="318" cy="21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8137" name="文本框 253984"/>
            <p:cNvSpPr txBox="1"/>
            <p:nvPr/>
          </p:nvSpPr>
          <p:spPr>
            <a:xfrm>
              <a:off x="158" y="210"/>
              <a:ext cx="635" cy="33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1.</a:t>
              </a:r>
              <a:endPara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54009" name="对象 254008"/>
          <p:cNvGraphicFramePr/>
          <p:nvPr/>
        </p:nvGraphicFramePr>
        <p:xfrm>
          <a:off x="4552950" y="3428048"/>
          <a:ext cx="40703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1228090" imgH="127000" progId="Equation.3">
                  <p:embed/>
                </p:oleObj>
              </mc:Choice>
              <mc:Fallback>
                <p:oleObj r:id="rId20" imgW="1228090" imgH="127000" progId="Equation.3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2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52950" y="3428048"/>
                        <a:ext cx="4070350" cy="501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010" name="椭圆 254009"/>
          <p:cNvSpPr/>
          <p:nvPr/>
        </p:nvSpPr>
        <p:spPr>
          <a:xfrm>
            <a:off x="1331913" y="143510"/>
            <a:ext cx="3168650" cy="3068638"/>
          </a:xfrm>
          <a:prstGeom prst="ellipse">
            <a:avLst/>
          </a:prstGeom>
          <a:noFill/>
          <a:ln w="28575" cap="flat" cmpd="sng">
            <a:solidFill>
              <a:schemeClr val="hlink"/>
            </a:solidFill>
            <a:prstDash val="dash"/>
            <a:headEnd type="none" w="med" len="med"/>
            <a:tailEnd type="none" w="med" len="med"/>
          </a:ln>
          <a:effectLst>
            <a:prstShdw prst="shdw17" dist="17961" dir="2699999">
              <a:srgbClr val="7A8E99"/>
            </a:prstShdw>
          </a:effec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pSp>
        <p:nvGrpSpPr>
          <p:cNvPr id="254062" name="组合 254061"/>
          <p:cNvGrpSpPr/>
          <p:nvPr/>
        </p:nvGrpSpPr>
        <p:grpSpPr>
          <a:xfrm>
            <a:off x="6084888" y="1124585"/>
            <a:ext cx="1727200" cy="1871663"/>
            <a:chOff x="3833" y="618"/>
            <a:chExt cx="1088" cy="1179"/>
          </a:xfrm>
        </p:grpSpPr>
        <p:sp>
          <p:nvSpPr>
            <p:cNvPr id="88134" name="任意多边形 254011"/>
            <p:cNvSpPr/>
            <p:nvPr/>
          </p:nvSpPr>
          <p:spPr>
            <a:xfrm>
              <a:off x="3833" y="618"/>
              <a:ext cx="1088" cy="1088"/>
            </a:xfrm>
            <a:custGeom>
              <a:avLst/>
              <a:gdLst/>
              <a:ahLst/>
              <a:cxnLst>
                <a:cxn ang="0">
                  <a:pos x="32" y="1071"/>
                </a:cxn>
                <a:cxn ang="0">
                  <a:pos x="32" y="152"/>
                </a:cxn>
                <a:cxn ang="0">
                  <a:pos x="233" y="152"/>
                </a:cxn>
                <a:cxn ang="0">
                  <a:pos x="233" y="642"/>
                </a:cxn>
                <a:cxn ang="0">
                  <a:pos x="312" y="703"/>
                </a:cxn>
                <a:cxn ang="0">
                  <a:pos x="870" y="703"/>
                </a:cxn>
                <a:cxn ang="0">
                  <a:pos x="949" y="1315"/>
                </a:cxn>
                <a:cxn ang="0">
                  <a:pos x="909" y="1193"/>
                </a:cxn>
              </a:cxnLst>
              <a:rect l="0" t="0" r="0" b="0"/>
              <a:pathLst>
                <a:path w="1112" h="1035">
                  <a:moveTo>
                    <a:pt x="38" y="793"/>
                  </a:moveTo>
                  <a:cubicBezTo>
                    <a:pt x="19" y="509"/>
                    <a:pt x="0" y="226"/>
                    <a:pt x="38" y="113"/>
                  </a:cubicBezTo>
                  <a:cubicBezTo>
                    <a:pt x="76" y="0"/>
                    <a:pt x="227" y="53"/>
                    <a:pt x="265" y="113"/>
                  </a:cubicBezTo>
                  <a:cubicBezTo>
                    <a:pt x="303" y="173"/>
                    <a:pt x="250" y="408"/>
                    <a:pt x="265" y="476"/>
                  </a:cubicBezTo>
                  <a:cubicBezTo>
                    <a:pt x="280" y="544"/>
                    <a:pt x="235" y="514"/>
                    <a:pt x="356" y="521"/>
                  </a:cubicBezTo>
                  <a:cubicBezTo>
                    <a:pt x="477" y="528"/>
                    <a:pt x="870" y="445"/>
                    <a:pt x="991" y="521"/>
                  </a:cubicBezTo>
                  <a:cubicBezTo>
                    <a:pt x="1112" y="597"/>
                    <a:pt x="1074" y="915"/>
                    <a:pt x="1081" y="975"/>
                  </a:cubicBezTo>
                  <a:cubicBezTo>
                    <a:pt x="1088" y="1035"/>
                    <a:pt x="1043" y="892"/>
                    <a:pt x="1036" y="884"/>
                  </a:cubicBezTo>
                </a:path>
              </a:pathLst>
            </a:custGeom>
            <a:noFill/>
            <a:ln w="28575" cap="flat" cmpd="sng">
              <a:solidFill>
                <a:schemeClr val="hlink">
                  <a:alpha val="100000"/>
                </a:schemeClr>
              </a:solidFill>
              <a:prstDash val="lgDash"/>
              <a:round/>
              <a:headEnd type="none" w="med" len="med"/>
              <a:tailEnd type="none" w="med" len="med"/>
            </a:ln>
            <a:effectLst>
              <a:prstShdw prst="shdw17" dist="17961" dir="2699999">
                <a:srgbClr val="7A8E99">
                  <a:alpha val="100000"/>
                </a:srgbClr>
              </a:prst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135" name="直接连接符 254012"/>
            <p:cNvSpPr/>
            <p:nvPr/>
          </p:nvSpPr>
          <p:spPr>
            <a:xfrm flipH="1" flipV="1">
              <a:off x="4876" y="1434"/>
              <a:ext cx="0" cy="363"/>
            </a:xfrm>
            <a:prstGeom prst="line">
              <a:avLst/>
            </a:prstGeom>
            <a:ln w="57150" cap="flat" cmpd="sng">
              <a:solidFill>
                <a:schemeClr val="hlink"/>
              </a:solidFill>
              <a:prstDash val="dash"/>
              <a:headEnd type="triangle" w="med" len="med"/>
              <a:tailEnd type="none" w="med" len="med"/>
            </a:ln>
            <a:effectLst>
              <a:prstShdw prst="shdw17" dist="17961" dir="2699999">
                <a:srgbClr val="7A8E99"/>
              </a:prstShdw>
            </a:effectLst>
          </p:spPr>
        </p:sp>
      </p:grpSp>
      <p:grpSp>
        <p:nvGrpSpPr>
          <p:cNvPr id="254061" name="组合 254060"/>
          <p:cNvGrpSpPr/>
          <p:nvPr/>
        </p:nvGrpSpPr>
        <p:grpSpPr>
          <a:xfrm>
            <a:off x="4787900" y="476885"/>
            <a:ext cx="3960813" cy="2808288"/>
            <a:chOff x="3016" y="210"/>
            <a:chExt cx="2495" cy="1769"/>
          </a:xfrm>
        </p:grpSpPr>
        <p:grpSp>
          <p:nvGrpSpPr>
            <p:cNvPr id="88113" name="组合 254007"/>
            <p:cNvGrpSpPr/>
            <p:nvPr/>
          </p:nvGrpSpPr>
          <p:grpSpPr>
            <a:xfrm>
              <a:off x="3243" y="210"/>
              <a:ext cx="2268" cy="1769"/>
              <a:chOff x="1565" y="1979"/>
              <a:chExt cx="2601" cy="1950"/>
            </a:xfrm>
          </p:grpSpPr>
          <p:graphicFrame>
            <p:nvGraphicFramePr>
              <p:cNvPr id="88115" name="对象 254004"/>
              <p:cNvGraphicFramePr/>
              <p:nvPr/>
            </p:nvGraphicFramePr>
            <p:xfrm>
              <a:off x="3833" y="3022"/>
              <a:ext cx="333" cy="8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2" imgW="170815" imgH="457200" progId="Equation.3">
                      <p:embed/>
                    </p:oleObj>
                  </mc:Choice>
                  <mc:Fallback>
                    <p:oleObj r:id="rId22" imgW="170815" imgH="457200" progId="Equation.3">
                      <p:embed/>
                      <p:pic>
                        <p:nvPicPr>
                          <p:cNvPr id="0" name="图片 3176"/>
                          <p:cNvPicPr/>
                          <p:nvPr/>
                        </p:nvPicPr>
                        <p:blipFill>
                          <a:blip r:embed="rId23">
                            <a:clrChange>
                              <a:clrFrom>
                                <a:srgbClr val="000000"/>
                              </a:clrFrom>
                              <a:clrTo>
                                <a:srgbClr val="FFFFFF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833" y="3022"/>
                            <a:ext cx="333" cy="815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88116" name="组合 254006"/>
              <p:cNvGrpSpPr/>
              <p:nvPr/>
            </p:nvGrpSpPr>
            <p:grpSpPr>
              <a:xfrm>
                <a:off x="1565" y="1979"/>
                <a:ext cx="2223" cy="1950"/>
                <a:chOff x="3288" y="346"/>
                <a:chExt cx="2223" cy="1950"/>
              </a:xfrm>
            </p:grpSpPr>
            <p:graphicFrame>
              <p:nvGraphicFramePr>
                <p:cNvPr id="88117" name="对象 253974"/>
                <p:cNvGraphicFramePr/>
                <p:nvPr/>
              </p:nvGraphicFramePr>
              <p:xfrm>
                <a:off x="4604" y="1026"/>
                <a:ext cx="609" cy="25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24" imgW="259080" imgH="93345" progId="Equation.3">
                        <p:embed/>
                      </p:oleObj>
                    </mc:Choice>
                    <mc:Fallback>
                      <p:oleObj r:id="rId24" imgW="259080" imgH="93345" progId="Equation.3">
                        <p:embed/>
                        <p:pic>
                          <p:nvPicPr>
                            <p:cNvPr id="0" name="图片 3180"/>
                            <p:cNvPicPr/>
                            <p:nvPr/>
                          </p:nvPicPr>
                          <p:blipFill>
                            <a:blip r:embed="rId25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04" y="1026"/>
                              <a:ext cx="609" cy="259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118" name="对象 253977"/>
                <p:cNvGraphicFramePr/>
                <p:nvPr/>
              </p:nvGraphicFramePr>
              <p:xfrm>
                <a:off x="4604" y="1298"/>
                <a:ext cx="665" cy="3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26" imgW="280670" imgH="127000" progId="Equation.3">
                        <p:embed/>
                      </p:oleObj>
                    </mc:Choice>
                    <mc:Fallback>
                      <p:oleObj r:id="rId26" imgW="280670" imgH="127000" progId="Equation.3">
                        <p:embed/>
                        <p:pic>
                          <p:nvPicPr>
                            <p:cNvPr id="0" name="图片 3181"/>
                            <p:cNvPicPr/>
                            <p:nvPr/>
                          </p:nvPicPr>
                          <p:blipFill>
                            <a:blip r:embed="rId27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604" y="1298"/>
                              <a:ext cx="665" cy="33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8119" name="对象 253978"/>
                <p:cNvGraphicFramePr/>
                <p:nvPr/>
              </p:nvGraphicFramePr>
              <p:xfrm>
                <a:off x="4513" y="346"/>
                <a:ext cx="425" cy="8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28" imgW="226060" imgH="467995" progId="Equation.3">
                        <p:embed/>
                      </p:oleObj>
                    </mc:Choice>
                    <mc:Fallback>
                      <p:oleObj r:id="rId28" imgW="226060" imgH="467995" progId="Equation.3">
                        <p:embed/>
                        <p:pic>
                          <p:nvPicPr>
                            <p:cNvPr id="0" name="图片 3174"/>
                            <p:cNvPicPr/>
                            <p:nvPr/>
                          </p:nvPicPr>
                          <p:blipFill>
                            <a:blip r:embed="rId29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513" y="346"/>
                              <a:ext cx="425" cy="834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8120" name="矩形 253987"/>
                <p:cNvSpPr/>
                <p:nvPr/>
              </p:nvSpPr>
              <p:spPr>
                <a:xfrm>
                  <a:off x="3833" y="346"/>
                  <a:ext cx="1587" cy="1950"/>
                </a:xfrm>
                <a:prstGeom prst="rect">
                  <a:avLst/>
                </a:prstGeom>
                <a:noFill/>
                <a:ln w="28575" cap="sq" cmpd="sng">
                  <a:solidFill>
                    <a:srgbClr val="FFCC00"/>
                  </a:solidFill>
                  <a:prstDash val="solid"/>
                  <a:miter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7A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8121" name="直接连接符 253988"/>
                <p:cNvSpPr/>
                <p:nvPr/>
              </p:nvSpPr>
              <p:spPr>
                <a:xfrm>
                  <a:off x="4422" y="346"/>
                  <a:ext cx="0" cy="1950"/>
                </a:xfrm>
                <a:prstGeom prst="line">
                  <a:avLst/>
                </a:prstGeom>
                <a:ln w="28575" cap="sq" cmpd="sng">
                  <a:solidFill>
                    <a:srgbClr val="FFCC00"/>
                  </a:solidFill>
                  <a:prstDash val="solid"/>
                  <a:headEnd type="oval" w="med" len="med"/>
                  <a:tailEnd type="oval" w="med" len="med"/>
                </a:ln>
                <a:effectLst>
                  <a:prstShdw prst="shdw17" dist="17961" dir="2699999">
                    <a:srgbClr val="997A00"/>
                  </a:prstShdw>
                </a:effectLst>
              </p:spPr>
            </p:sp>
            <p:sp>
              <p:nvSpPr>
                <p:cNvPr id="88122" name="矩形 253989"/>
                <p:cNvSpPr/>
                <p:nvPr/>
              </p:nvSpPr>
              <p:spPr>
                <a:xfrm>
                  <a:off x="3742" y="1071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8123" name="矩形 253990"/>
                <p:cNvSpPr/>
                <p:nvPr/>
              </p:nvSpPr>
              <p:spPr>
                <a:xfrm>
                  <a:off x="4286" y="1616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8124" name="矩形 253991"/>
                <p:cNvSpPr/>
                <p:nvPr/>
              </p:nvSpPr>
              <p:spPr>
                <a:xfrm>
                  <a:off x="4286" y="572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8125" name="矩形 253992"/>
                <p:cNvSpPr/>
                <p:nvPr/>
              </p:nvSpPr>
              <p:spPr>
                <a:xfrm>
                  <a:off x="5284" y="1570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8126" name="矩形 253993"/>
                <p:cNvSpPr/>
                <p:nvPr/>
              </p:nvSpPr>
              <p:spPr>
                <a:xfrm>
                  <a:off x="5284" y="618"/>
                  <a:ext cx="227" cy="454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noFill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grpSp>
              <p:nvGrpSpPr>
                <p:cNvPr id="88127" name="组合 254000"/>
                <p:cNvGrpSpPr/>
                <p:nvPr/>
              </p:nvGrpSpPr>
              <p:grpSpPr>
                <a:xfrm>
                  <a:off x="4422" y="1253"/>
                  <a:ext cx="318" cy="91"/>
                  <a:chOff x="2200" y="3385"/>
                  <a:chExt cx="453" cy="90"/>
                </a:xfrm>
              </p:grpSpPr>
              <p:sp>
                <p:nvSpPr>
                  <p:cNvPr id="88132" name="椭圆 253997"/>
                  <p:cNvSpPr/>
                  <p:nvPr/>
                </p:nvSpPr>
                <p:spPr>
                  <a:xfrm>
                    <a:off x="2562" y="3385"/>
                    <a:ext cx="91" cy="90"/>
                  </a:xfrm>
                  <a:prstGeom prst="ellipse">
                    <a:avLst/>
                  </a:prstGeom>
                  <a:noFill/>
                  <a:ln w="38100" cap="sq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95000"/>
                      <a:buFont typeface="Wingdings" panose="05000000000000000000" pitchFamily="2" charset="2"/>
                      <a:buChar char="w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lvl="1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90000"/>
                      <a:buFont typeface="Wingdings" panose="05000000000000000000" pitchFamily="2" charset="2"/>
                      <a:buChar char="ª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lvl="2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" panose="05000000000000000000" pitchFamily="2" charset="2"/>
                      <a:buChar char="w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lvl="3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90000"/>
                      <a:buFont typeface="Wingdings" panose="05000000000000000000" pitchFamily="2" charset="2"/>
                      <a:buChar char="ª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lvl="4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" panose="05000000000000000000" pitchFamily="2" charset="2"/>
                      <a:buChar char="w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>
                      <a:spcBef>
                        <a:spcPct val="0"/>
                      </a:spcBef>
                      <a:buClrTx/>
                      <a:buSzTx/>
                      <a:buFont typeface="Arial" panose="020B0604020202020204" pitchFamily="34" charset="0"/>
                      <a:buNone/>
                    </a:pPr>
                    <a:endParaRPr lang="zh-CN" altLang="en-US" sz="2400" b="1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88133" name="直接连接符 253999"/>
                  <p:cNvSpPr/>
                  <p:nvPr/>
                </p:nvSpPr>
                <p:spPr>
                  <a:xfrm>
                    <a:off x="2200" y="3430"/>
                    <a:ext cx="362" cy="0"/>
                  </a:xfrm>
                  <a:prstGeom prst="line">
                    <a:avLst/>
                  </a:prstGeom>
                  <a:ln w="38100" cap="sq" cmpd="sng">
                    <a:solidFill>
                      <a:srgbClr val="FFCC00"/>
                    </a:solidFill>
                    <a:prstDash val="solid"/>
                    <a:headEnd type="oval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</p:sp>
            </p:grpSp>
            <p:grpSp>
              <p:nvGrpSpPr>
                <p:cNvPr id="88128" name="组合 254001"/>
                <p:cNvGrpSpPr/>
                <p:nvPr/>
              </p:nvGrpSpPr>
              <p:grpSpPr>
                <a:xfrm rot="10800000">
                  <a:off x="5057" y="1253"/>
                  <a:ext cx="362" cy="91"/>
                  <a:chOff x="2200" y="3385"/>
                  <a:chExt cx="453" cy="90"/>
                </a:xfrm>
              </p:grpSpPr>
              <p:sp>
                <p:nvSpPr>
                  <p:cNvPr id="88130" name="椭圆 254002"/>
                  <p:cNvSpPr/>
                  <p:nvPr/>
                </p:nvSpPr>
                <p:spPr>
                  <a:xfrm>
                    <a:off x="2562" y="3385"/>
                    <a:ext cx="91" cy="90"/>
                  </a:xfrm>
                  <a:prstGeom prst="ellipse">
                    <a:avLst/>
                  </a:prstGeom>
                  <a:noFill/>
                  <a:ln w="38100" cap="sq" cmpd="sng">
                    <a:solidFill>
                      <a:srgbClr val="FFCC00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  <p:txBody>
                  <a:bodyPr/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95000"/>
                      <a:buFont typeface="Wingdings" panose="05000000000000000000" pitchFamily="2" charset="2"/>
                      <a:buChar char="w"/>
                      <a:defRPr sz="3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lvl="1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90000"/>
                      <a:buFont typeface="Wingdings" panose="05000000000000000000" pitchFamily="2" charset="2"/>
                      <a:buChar char="ª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lvl="2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" panose="05000000000000000000" pitchFamily="2" charset="2"/>
                      <a:buChar char="w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lvl="3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90000"/>
                      <a:buFont typeface="Wingdings" panose="05000000000000000000" pitchFamily="2" charset="2"/>
                      <a:buChar char="ª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lvl="4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Font typeface="Wingdings" panose="05000000000000000000" pitchFamily="2" charset="2"/>
                      <a:buChar char="w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</a:lstStyle>
                  <a:p>
                    <a:pPr marL="0" lvl="0" indent="0" algn="ctr">
                      <a:spcBef>
                        <a:spcPct val="0"/>
                      </a:spcBef>
                      <a:buClrTx/>
                      <a:buSzTx/>
                      <a:buFont typeface="Arial" panose="020B0604020202020204" pitchFamily="34" charset="0"/>
                      <a:buNone/>
                    </a:pPr>
                    <a:endParaRPr lang="zh-CN" altLang="en-US" sz="2400" b="1" dirty="0">
                      <a:solidFill>
                        <a:srgbClr val="FFFF00"/>
                      </a:solidFill>
                    </a:endParaRPr>
                  </a:p>
                </p:txBody>
              </p:sp>
              <p:sp>
                <p:nvSpPr>
                  <p:cNvPr id="88131" name="直接连接符 254003"/>
                  <p:cNvSpPr/>
                  <p:nvPr/>
                </p:nvSpPr>
                <p:spPr>
                  <a:xfrm>
                    <a:off x="2200" y="3430"/>
                    <a:ext cx="362" cy="0"/>
                  </a:xfrm>
                  <a:prstGeom prst="line">
                    <a:avLst/>
                  </a:prstGeom>
                  <a:ln w="38100" cap="sq" cmpd="sng">
                    <a:solidFill>
                      <a:srgbClr val="FFCC00"/>
                    </a:solidFill>
                    <a:prstDash val="solid"/>
                    <a:headEnd type="oval" w="med" len="med"/>
                    <a:tailEnd type="none" w="med" len="med"/>
                  </a:ln>
                  <a:effectLst>
                    <a:prstShdw prst="shdw17" dist="17961" dir="2699999">
                      <a:srgbClr val="997A00"/>
                    </a:prstShdw>
                  </a:effectLst>
                </p:spPr>
              </p:sp>
            </p:grpSp>
            <p:graphicFrame>
              <p:nvGraphicFramePr>
                <p:cNvPr id="88129" name="对象 254005"/>
                <p:cNvGraphicFramePr/>
                <p:nvPr/>
              </p:nvGraphicFramePr>
              <p:xfrm>
                <a:off x="3288" y="799"/>
                <a:ext cx="463" cy="83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30" imgW="247650" imgH="467995" progId="Equation.3">
                        <p:embed/>
                      </p:oleObj>
                    </mc:Choice>
                    <mc:Fallback>
                      <p:oleObj r:id="rId30" imgW="247650" imgH="467995" progId="Equation.3">
                        <p:embed/>
                        <p:pic>
                          <p:nvPicPr>
                            <p:cNvPr id="0" name="图片 3185"/>
                            <p:cNvPicPr/>
                            <p:nvPr/>
                          </p:nvPicPr>
                          <p:blipFill>
                            <a:blip r:embed="rId31">
                              <a:clrChange>
                                <a:clrFrom>
                                  <a:srgbClr val="000000"/>
                                </a:clrFrom>
                                <a:clrTo>
                                  <a:srgbClr val="FFFFFF"/>
                                </a:clrTo>
                              </a:clrChange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288" y="799"/>
                              <a:ext cx="463" cy="83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8114" name="文本框 254013"/>
            <p:cNvSpPr txBox="1"/>
            <p:nvPr/>
          </p:nvSpPr>
          <p:spPr>
            <a:xfrm>
              <a:off x="3016" y="210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2.</a:t>
              </a:r>
              <a:endPara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54057" name="组合 254056"/>
          <p:cNvGrpSpPr/>
          <p:nvPr/>
        </p:nvGrpSpPr>
        <p:grpSpPr>
          <a:xfrm>
            <a:off x="395288" y="4220210"/>
            <a:ext cx="3744912" cy="1538288"/>
            <a:chOff x="249" y="2568"/>
            <a:chExt cx="2359" cy="969"/>
          </a:xfrm>
        </p:grpSpPr>
        <p:sp>
          <p:nvSpPr>
            <p:cNvPr id="88099" name="椭圆 254022"/>
            <p:cNvSpPr/>
            <p:nvPr/>
          </p:nvSpPr>
          <p:spPr>
            <a:xfrm>
              <a:off x="1655" y="2886"/>
              <a:ext cx="318" cy="318"/>
            </a:xfrm>
            <a:prstGeom prst="ellipse">
              <a:avLst/>
            </a:prstGeom>
            <a:solidFill>
              <a:schemeClr val="accent1"/>
            </a:solidFill>
            <a:ln w="5715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8100" name="直接连接符 254016"/>
            <p:cNvSpPr/>
            <p:nvPr/>
          </p:nvSpPr>
          <p:spPr>
            <a:xfrm>
              <a:off x="612" y="3067"/>
              <a:ext cx="1860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88101" name="椭圆 254017"/>
            <p:cNvSpPr/>
            <p:nvPr/>
          </p:nvSpPr>
          <p:spPr>
            <a:xfrm>
              <a:off x="521" y="3022"/>
              <a:ext cx="91" cy="90"/>
            </a:xfrm>
            <a:prstGeom prst="ellipse">
              <a:avLst/>
            </a:prstGeom>
            <a:noFill/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8102" name="椭圆 254018"/>
            <p:cNvSpPr/>
            <p:nvPr/>
          </p:nvSpPr>
          <p:spPr>
            <a:xfrm>
              <a:off x="2471" y="3022"/>
              <a:ext cx="91" cy="90"/>
            </a:xfrm>
            <a:prstGeom prst="ellipse">
              <a:avLst/>
            </a:prstGeom>
            <a:noFill/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8103" name="矩形 254021"/>
            <p:cNvSpPr/>
            <p:nvPr/>
          </p:nvSpPr>
          <p:spPr>
            <a:xfrm>
              <a:off x="884" y="2976"/>
              <a:ext cx="363" cy="137"/>
            </a:xfrm>
            <a:prstGeom prst="rect">
              <a:avLst/>
            </a:prstGeom>
            <a:solidFill>
              <a:srgbClr val="FF9900"/>
            </a:solidFill>
            <a:ln w="28575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8104" name="文本框 254034"/>
            <p:cNvSpPr txBox="1"/>
            <p:nvPr/>
          </p:nvSpPr>
          <p:spPr>
            <a:xfrm>
              <a:off x="1973" y="2704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8105" name="文本框 254035"/>
            <p:cNvSpPr txBox="1"/>
            <p:nvPr/>
          </p:nvSpPr>
          <p:spPr>
            <a:xfrm>
              <a:off x="431" y="3158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8106" name="文本框 254036"/>
            <p:cNvSpPr txBox="1"/>
            <p:nvPr/>
          </p:nvSpPr>
          <p:spPr>
            <a:xfrm>
              <a:off x="2336" y="3158"/>
              <a:ext cx="272" cy="365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8107" name="文本框 254037"/>
            <p:cNvSpPr txBox="1"/>
            <p:nvPr/>
          </p:nvSpPr>
          <p:spPr>
            <a:xfrm>
              <a:off x="1474" y="2659"/>
              <a:ext cx="272" cy="365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8108" name="文本框 254041"/>
            <p:cNvSpPr txBox="1"/>
            <p:nvPr/>
          </p:nvSpPr>
          <p:spPr>
            <a:xfrm>
              <a:off x="1610" y="2614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4V</a:t>
              </a:r>
            </a:p>
          </p:txBody>
        </p:sp>
        <p:sp>
          <p:nvSpPr>
            <p:cNvPr id="88109" name="文本框 254043"/>
            <p:cNvSpPr txBox="1"/>
            <p:nvPr/>
          </p:nvSpPr>
          <p:spPr>
            <a:xfrm>
              <a:off x="1338" y="3249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5V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110" name="直接连接符 254045"/>
            <p:cNvSpPr/>
            <p:nvPr/>
          </p:nvSpPr>
          <p:spPr>
            <a:xfrm>
              <a:off x="748" y="3203"/>
              <a:ext cx="454" cy="0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8111" name="文本框 254048"/>
            <p:cNvSpPr txBox="1"/>
            <p:nvPr/>
          </p:nvSpPr>
          <p:spPr>
            <a:xfrm>
              <a:off x="748" y="2659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 </a:t>
              </a: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=?</a:t>
              </a:r>
              <a:endPara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112" name="文本框 254054"/>
            <p:cNvSpPr txBox="1"/>
            <p:nvPr/>
          </p:nvSpPr>
          <p:spPr>
            <a:xfrm>
              <a:off x="249" y="2568"/>
              <a:ext cx="340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8FF65"/>
                  </a:solidFill>
                  <a:latin typeface="仿宋_GB2312" panose="02010609030101010101" pitchFamily="49" charset="-122"/>
                  <a:ea typeface="仿宋_GB2312" panose="02010609030101010101" pitchFamily="49" charset="-122"/>
                  <a:sym typeface="Symbol" panose="05050102010706020507" pitchFamily="18" charset="2"/>
                </a:rPr>
                <a:t>3.</a:t>
              </a:r>
              <a:endParaRPr lang="en-US" altLang="zh-CN" sz="2400" b="1" dirty="0">
                <a:solidFill>
                  <a:srgbClr val="F8FF65"/>
                </a:solidFill>
                <a:latin typeface="仿宋_GB2312" panose="02010609030101010101" pitchFamily="49" charset="-122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54058" name="组合 254057"/>
          <p:cNvGrpSpPr/>
          <p:nvPr/>
        </p:nvGrpSpPr>
        <p:grpSpPr>
          <a:xfrm>
            <a:off x="4211638" y="4077335"/>
            <a:ext cx="4105275" cy="1681163"/>
            <a:chOff x="2653" y="2478"/>
            <a:chExt cx="2586" cy="1059"/>
          </a:xfrm>
        </p:grpSpPr>
        <p:grpSp>
          <p:nvGrpSpPr>
            <p:cNvPr id="88078" name="组合 254030"/>
            <p:cNvGrpSpPr/>
            <p:nvPr/>
          </p:nvGrpSpPr>
          <p:grpSpPr>
            <a:xfrm>
              <a:off x="2925" y="2840"/>
              <a:ext cx="2314" cy="318"/>
              <a:chOff x="2925" y="2840"/>
              <a:chExt cx="2314" cy="318"/>
            </a:xfrm>
          </p:grpSpPr>
          <p:sp>
            <p:nvSpPr>
              <p:cNvPr id="88092" name="椭圆 254023"/>
              <p:cNvSpPr/>
              <p:nvPr/>
            </p:nvSpPr>
            <p:spPr>
              <a:xfrm>
                <a:off x="4558" y="2840"/>
                <a:ext cx="318" cy="318"/>
              </a:xfrm>
              <a:prstGeom prst="ellipse">
                <a:avLst/>
              </a:prstGeom>
              <a:solidFill>
                <a:schemeClr val="accent1"/>
              </a:solidFill>
              <a:ln w="5715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093" name="直接连接符 254024"/>
              <p:cNvSpPr/>
              <p:nvPr/>
            </p:nvSpPr>
            <p:spPr>
              <a:xfrm>
                <a:off x="3016" y="3021"/>
                <a:ext cx="2132" cy="1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8094" name="椭圆 254025"/>
              <p:cNvSpPr/>
              <p:nvPr/>
            </p:nvSpPr>
            <p:spPr>
              <a:xfrm>
                <a:off x="2925" y="2976"/>
                <a:ext cx="91" cy="90"/>
              </a:xfrm>
              <a:prstGeom prst="ellipse">
                <a:avLst/>
              </a:prstGeom>
              <a:noFill/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095" name="椭圆 254026"/>
              <p:cNvSpPr/>
              <p:nvPr/>
            </p:nvSpPr>
            <p:spPr>
              <a:xfrm>
                <a:off x="5148" y="2976"/>
                <a:ext cx="91" cy="90"/>
              </a:xfrm>
              <a:prstGeom prst="ellipse">
                <a:avLst/>
              </a:prstGeom>
              <a:noFill/>
              <a:ln w="38100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096" name="矩形 254027"/>
              <p:cNvSpPr/>
              <p:nvPr/>
            </p:nvSpPr>
            <p:spPr>
              <a:xfrm>
                <a:off x="4014" y="2930"/>
                <a:ext cx="363" cy="137"/>
              </a:xfrm>
              <a:prstGeom prst="rect">
                <a:avLst/>
              </a:prstGeom>
              <a:solidFill>
                <a:srgbClr val="FF9900"/>
              </a:solidFill>
              <a:ln w="28575" cap="sq" cmpd="sng">
                <a:solidFill>
                  <a:srgbClr val="FF99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097" name="椭圆 254028"/>
              <p:cNvSpPr/>
              <p:nvPr/>
            </p:nvSpPr>
            <p:spPr>
              <a:xfrm>
                <a:off x="3378" y="2840"/>
                <a:ext cx="364" cy="318"/>
              </a:xfrm>
              <a:prstGeom prst="ellipse">
                <a:avLst/>
              </a:prstGeom>
              <a:solidFill>
                <a:schemeClr val="accent1"/>
              </a:solidFill>
              <a:ln w="5715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8098" name="直接连接符 254029"/>
              <p:cNvSpPr/>
              <p:nvPr/>
            </p:nvSpPr>
            <p:spPr>
              <a:xfrm>
                <a:off x="3560" y="2840"/>
                <a:ext cx="0" cy="318"/>
              </a:xfrm>
              <a:prstGeom prst="line">
                <a:avLst/>
              </a:prstGeom>
              <a:ln w="5715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</p:sp>
        </p:grpSp>
        <p:sp>
          <p:nvSpPr>
            <p:cNvPr id="88079" name="文本框 254032"/>
            <p:cNvSpPr txBox="1"/>
            <p:nvPr/>
          </p:nvSpPr>
          <p:spPr>
            <a:xfrm>
              <a:off x="2835" y="3203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8080" name="文本框 254033"/>
            <p:cNvSpPr txBox="1"/>
            <p:nvPr/>
          </p:nvSpPr>
          <p:spPr>
            <a:xfrm>
              <a:off x="4830" y="2659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88081" name="文本框 254038"/>
            <p:cNvSpPr txBox="1"/>
            <p:nvPr/>
          </p:nvSpPr>
          <p:spPr>
            <a:xfrm>
              <a:off x="4785" y="2614"/>
              <a:ext cx="272" cy="365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8082" name="文本框 254039"/>
            <p:cNvSpPr txBox="1"/>
            <p:nvPr/>
          </p:nvSpPr>
          <p:spPr>
            <a:xfrm>
              <a:off x="4921" y="3158"/>
              <a:ext cx="272" cy="365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8083" name="文本框 254040"/>
            <p:cNvSpPr txBox="1"/>
            <p:nvPr/>
          </p:nvSpPr>
          <p:spPr>
            <a:xfrm>
              <a:off x="4377" y="2614"/>
              <a:ext cx="272" cy="365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</a:p>
          </p:txBody>
        </p:sp>
        <p:sp>
          <p:nvSpPr>
            <p:cNvPr id="88084" name="文本框 254042"/>
            <p:cNvSpPr txBox="1"/>
            <p:nvPr/>
          </p:nvSpPr>
          <p:spPr>
            <a:xfrm>
              <a:off x="4513" y="2568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4V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85" name="文本框 254044"/>
            <p:cNvSpPr txBox="1"/>
            <p:nvPr/>
          </p:nvSpPr>
          <p:spPr>
            <a:xfrm>
              <a:off x="3878" y="3249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5V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86" name="直接连接符 254046"/>
            <p:cNvSpPr/>
            <p:nvPr/>
          </p:nvSpPr>
          <p:spPr>
            <a:xfrm>
              <a:off x="3107" y="3022"/>
              <a:ext cx="227" cy="0"/>
            </a:xfrm>
            <a:prstGeom prst="line">
              <a:avLst/>
            </a:prstGeom>
            <a:ln w="57150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8087" name="文本框 254047"/>
            <p:cNvSpPr txBox="1"/>
            <p:nvPr/>
          </p:nvSpPr>
          <p:spPr>
            <a:xfrm>
              <a:off x="2880" y="3067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1A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88" name="文本框 254049"/>
            <p:cNvSpPr txBox="1"/>
            <p:nvPr/>
          </p:nvSpPr>
          <p:spPr>
            <a:xfrm>
              <a:off x="3107" y="2659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89" name="文本框 254051"/>
            <p:cNvSpPr txBox="1"/>
            <p:nvPr/>
          </p:nvSpPr>
          <p:spPr>
            <a:xfrm>
              <a:off x="3696" y="2659"/>
              <a:ext cx="272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90" name="文本框 254052"/>
            <p:cNvSpPr txBox="1"/>
            <p:nvPr/>
          </p:nvSpPr>
          <p:spPr>
            <a:xfrm>
              <a:off x="3288" y="2478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i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 </a:t>
              </a: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=?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8091" name="文本框 254055"/>
            <p:cNvSpPr txBox="1"/>
            <p:nvPr/>
          </p:nvSpPr>
          <p:spPr>
            <a:xfrm>
              <a:off x="2653" y="2568"/>
              <a:ext cx="363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8FF65"/>
                  </a:solidFill>
                  <a:latin typeface="宋体" panose="02010600030101010101" pitchFamily="2" charset="-122"/>
                  <a:sym typeface="Symbol" panose="05050102010706020507" pitchFamily="18" charset="2"/>
                </a:rPr>
                <a:t>4.</a:t>
              </a:r>
              <a:endParaRPr lang="en-US" altLang="zh-CN" sz="2400" b="1" dirty="0">
                <a:solidFill>
                  <a:srgbClr val="F8FF65"/>
                </a:solidFill>
                <a:latin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254059" name="对象 254058"/>
          <p:cNvGraphicFramePr/>
          <p:nvPr/>
        </p:nvGraphicFramePr>
        <p:xfrm>
          <a:off x="755650" y="5733415"/>
          <a:ext cx="172466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2" imgW="501015" imgH="325120" progId="Equation.3">
                  <p:embed/>
                </p:oleObj>
              </mc:Choice>
              <mc:Fallback>
                <p:oleObj r:id="rId32" imgW="501015" imgH="325120" progId="Equation.3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3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55650" y="5733415"/>
                        <a:ext cx="1724660" cy="1003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4060" name="对象 254059"/>
          <p:cNvGraphicFramePr/>
          <p:nvPr/>
        </p:nvGraphicFramePr>
        <p:xfrm>
          <a:off x="5060950" y="5914073"/>
          <a:ext cx="2832100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4" imgW="821055" imgH="127000" progId="Equation.3">
                  <p:embed/>
                </p:oleObj>
              </mc:Choice>
              <mc:Fallback>
                <p:oleObj r:id="rId34" imgW="821055" imgH="127000" progId="Equation.3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3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60950" y="5914073"/>
                        <a:ext cx="2832100" cy="515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4065" name="文本框 254064"/>
          <p:cNvSpPr txBox="1"/>
          <p:nvPr/>
        </p:nvSpPr>
        <p:spPr>
          <a:xfrm>
            <a:off x="1763713" y="4940935"/>
            <a:ext cx="9366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3D5C99"/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3</a:t>
            </a:r>
          </a:p>
        </p:txBody>
      </p:sp>
      <p:sp>
        <p:nvSpPr>
          <p:cNvPr id="254066" name="文本框 254065"/>
          <p:cNvSpPr txBox="1"/>
          <p:nvPr/>
        </p:nvSpPr>
        <p:spPr>
          <a:xfrm>
            <a:off x="6156325" y="4293235"/>
            <a:ext cx="936625" cy="457200"/>
          </a:xfrm>
          <a:prstGeom prst="rect">
            <a:avLst/>
          </a:prstGeom>
          <a:noFill/>
          <a:ln w="28575">
            <a:noFill/>
          </a:ln>
          <a:effectLst>
            <a:prstShdw prst="shdw17" dist="17961" dir="2699999">
              <a:srgbClr val="3D5C99"/>
            </a:prst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rPr>
              <a:t>3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254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54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70" decel="100000"/>
                                        <p:tgtEl>
                                          <p:spTgt spid="2540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770" decel="100000"/>
                                        <p:tgtEl>
                                          <p:spTgt spid="2540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3" dur="770" fill="hold"/>
                                        <p:tgtEl>
                                          <p:spTgt spid="254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5" dur="770" fill="hold"/>
                                        <p:tgtEl>
                                          <p:spTgt spid="254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0"/>
                                        <p:tgtEl>
                                          <p:spTgt spid="25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70" decel="100000"/>
                                        <p:tgtEl>
                                          <p:spTgt spid="254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770" decel="100000"/>
                                        <p:tgtEl>
                                          <p:spTgt spid="25406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6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9" dur="770" fill="hold"/>
                                        <p:tgtEl>
                                          <p:spTgt spid="254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1" dur="770" fill="hold"/>
                                        <p:tgtEl>
                                          <p:spTgt spid="254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4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0"/>
                                        <p:tgtEl>
                                          <p:spTgt spid="25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0"/>
                                        <p:tgtEl>
                                          <p:spTgt spid="254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3000"/>
                                        <p:tgtEl>
                                          <p:spTgt spid="25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065" grpId="0" bldLvl="0" animBg="1"/>
      <p:bldP spid="25406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直接连接符 254988"/>
          <p:cNvSpPr/>
          <p:nvPr/>
        </p:nvSpPr>
        <p:spPr>
          <a:xfrm>
            <a:off x="2051050" y="836613"/>
            <a:ext cx="144463" cy="0"/>
          </a:xfrm>
          <a:prstGeom prst="line">
            <a:avLst/>
          </a:prstGeom>
          <a:ln w="28575">
            <a:noFill/>
          </a:ln>
          <a:effectLst>
            <a:prstShdw prst="shdw17" dist="17961" dir="2699999">
              <a:srgbClr val="999999"/>
            </a:prstShdw>
          </a:effectLst>
        </p:spPr>
      </p:sp>
      <p:grpSp>
        <p:nvGrpSpPr>
          <p:cNvPr id="255005" name="组合 255004"/>
          <p:cNvGrpSpPr/>
          <p:nvPr/>
        </p:nvGrpSpPr>
        <p:grpSpPr>
          <a:xfrm>
            <a:off x="250825" y="333375"/>
            <a:ext cx="3492500" cy="2463800"/>
            <a:chOff x="0" y="255"/>
            <a:chExt cx="2200" cy="1552"/>
          </a:xfrm>
        </p:grpSpPr>
        <p:sp>
          <p:nvSpPr>
            <p:cNvPr id="89156" name="文本框 255001"/>
            <p:cNvSpPr txBox="1"/>
            <p:nvPr/>
          </p:nvSpPr>
          <p:spPr>
            <a:xfrm>
              <a:off x="0" y="1207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10V</a:t>
              </a:r>
            </a:p>
          </p:txBody>
        </p:sp>
        <p:grpSp>
          <p:nvGrpSpPr>
            <p:cNvPr id="89157" name="组合 255003"/>
            <p:cNvGrpSpPr/>
            <p:nvPr/>
          </p:nvGrpSpPr>
          <p:grpSpPr>
            <a:xfrm>
              <a:off x="295" y="255"/>
              <a:ext cx="1905" cy="1552"/>
              <a:chOff x="249" y="164"/>
              <a:chExt cx="1905" cy="1552"/>
            </a:xfrm>
          </p:grpSpPr>
          <p:sp>
            <p:nvSpPr>
              <p:cNvPr id="89158" name="椭圆 254980"/>
              <p:cNvSpPr/>
              <p:nvPr/>
            </p:nvSpPr>
            <p:spPr>
              <a:xfrm rot="5400000">
                <a:off x="465" y="1107"/>
                <a:ext cx="363" cy="362"/>
              </a:xfrm>
              <a:prstGeom prst="ellipse">
                <a:avLst/>
              </a:prstGeom>
              <a:solidFill>
                <a:schemeClr val="accent1"/>
              </a:solidFill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9159" name="矩形 254979"/>
              <p:cNvSpPr/>
              <p:nvPr/>
            </p:nvSpPr>
            <p:spPr>
              <a:xfrm>
                <a:off x="657" y="527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89160" name="组合 254983"/>
              <p:cNvGrpSpPr/>
              <p:nvPr/>
            </p:nvGrpSpPr>
            <p:grpSpPr>
              <a:xfrm>
                <a:off x="1111" y="980"/>
                <a:ext cx="363" cy="318"/>
                <a:chOff x="1156" y="2614"/>
                <a:chExt cx="409" cy="408"/>
              </a:xfrm>
            </p:grpSpPr>
            <p:sp>
              <p:nvSpPr>
                <p:cNvPr id="89176" name="椭圆 254984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chemeClr val="accent1"/>
                </a:solidFill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9177" name="直接连接符 254985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89161" name="直接连接符 254986"/>
              <p:cNvSpPr/>
              <p:nvPr/>
            </p:nvSpPr>
            <p:spPr>
              <a:xfrm>
                <a:off x="657" y="1117"/>
                <a:ext cx="0" cy="363"/>
              </a:xfrm>
              <a:prstGeom prst="line">
                <a:avLst/>
              </a:prstGeom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</p:sp>
          <p:sp>
            <p:nvSpPr>
              <p:cNvPr id="89162" name="矩形 254987"/>
              <p:cNvSpPr/>
              <p:nvPr/>
            </p:nvSpPr>
            <p:spPr>
              <a:xfrm>
                <a:off x="567" y="709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9163" name="直接连接符 254989"/>
              <p:cNvSpPr/>
              <p:nvPr/>
            </p:nvSpPr>
            <p:spPr>
              <a:xfrm>
                <a:off x="1292" y="527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9164" name="直接连接符 254990"/>
              <p:cNvSpPr/>
              <p:nvPr/>
            </p:nvSpPr>
            <p:spPr>
              <a:xfrm>
                <a:off x="1292" y="1706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9165" name="文本框 254991"/>
              <p:cNvSpPr txBox="1"/>
              <p:nvPr/>
            </p:nvSpPr>
            <p:spPr>
              <a:xfrm>
                <a:off x="1655" y="482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89166" name="文本框 254992"/>
              <p:cNvSpPr txBox="1"/>
              <p:nvPr/>
            </p:nvSpPr>
            <p:spPr>
              <a:xfrm flipV="1">
                <a:off x="249" y="935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89167" name="文本框 254993"/>
              <p:cNvSpPr txBox="1"/>
              <p:nvPr/>
            </p:nvSpPr>
            <p:spPr>
              <a:xfrm>
                <a:off x="295" y="1253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89168" name="文本框 254994"/>
              <p:cNvSpPr txBox="1"/>
              <p:nvPr/>
            </p:nvSpPr>
            <p:spPr>
              <a:xfrm>
                <a:off x="1701" y="1389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89169" name="直接连接符 254995"/>
              <p:cNvSpPr/>
              <p:nvPr/>
            </p:nvSpPr>
            <p:spPr>
              <a:xfrm flipV="1">
                <a:off x="1297" y="707"/>
                <a:ext cx="0" cy="273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9170" name="文本框 254996"/>
              <p:cNvSpPr txBox="1"/>
              <p:nvPr/>
            </p:nvSpPr>
            <p:spPr>
              <a:xfrm>
                <a:off x="1383" y="663"/>
                <a:ext cx="40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1A</a:t>
                </a:r>
              </a:p>
            </p:txBody>
          </p:sp>
          <p:sp>
            <p:nvSpPr>
              <p:cNvPr id="89171" name="文本框 254997"/>
              <p:cNvSpPr txBox="1"/>
              <p:nvPr/>
            </p:nvSpPr>
            <p:spPr>
              <a:xfrm>
                <a:off x="1610" y="1071"/>
                <a:ext cx="544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10V</a:t>
                </a:r>
              </a:p>
            </p:txBody>
          </p:sp>
          <p:sp>
            <p:nvSpPr>
              <p:cNvPr id="89172" name="直接连接符 254998"/>
              <p:cNvSpPr/>
              <p:nvPr/>
            </p:nvSpPr>
            <p:spPr>
              <a:xfrm>
                <a:off x="1429" y="436"/>
                <a:ext cx="31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9173" name="文本框 254999"/>
              <p:cNvSpPr txBox="1"/>
              <p:nvPr/>
            </p:nvSpPr>
            <p:spPr>
              <a:xfrm>
                <a:off x="1338" y="164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 =?</a:t>
                </a:r>
              </a:p>
            </p:txBody>
          </p:sp>
          <p:sp>
            <p:nvSpPr>
              <p:cNvPr id="89174" name="文本框 255000"/>
              <p:cNvSpPr txBox="1"/>
              <p:nvPr/>
            </p:nvSpPr>
            <p:spPr>
              <a:xfrm>
                <a:off x="657" y="709"/>
                <a:ext cx="589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10</a:t>
                </a:r>
              </a:p>
            </p:txBody>
          </p:sp>
          <p:sp>
            <p:nvSpPr>
              <p:cNvPr id="89175" name="文本框 255002"/>
              <p:cNvSpPr txBox="1"/>
              <p:nvPr/>
            </p:nvSpPr>
            <p:spPr>
              <a:xfrm>
                <a:off x="249" y="255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5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.</a:t>
                </a:r>
              </a:p>
            </p:txBody>
          </p:sp>
        </p:grpSp>
      </p:grpSp>
      <p:grpSp>
        <p:nvGrpSpPr>
          <p:cNvPr id="255081" name="组合 255080"/>
          <p:cNvGrpSpPr/>
          <p:nvPr/>
        </p:nvGrpSpPr>
        <p:grpSpPr>
          <a:xfrm>
            <a:off x="4575175" y="260350"/>
            <a:ext cx="4568825" cy="2520950"/>
            <a:chOff x="2882" y="164"/>
            <a:chExt cx="2878" cy="1588"/>
          </a:xfrm>
        </p:grpSpPr>
        <p:sp>
          <p:nvSpPr>
            <p:cNvPr id="89133" name="文本框 255023"/>
            <p:cNvSpPr txBox="1"/>
            <p:nvPr/>
          </p:nvSpPr>
          <p:spPr>
            <a:xfrm>
              <a:off x="4468" y="164"/>
              <a:ext cx="38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4V</a:t>
              </a:r>
            </a:p>
          </p:txBody>
        </p:sp>
        <p:grpSp>
          <p:nvGrpSpPr>
            <p:cNvPr id="89134" name="组合 255034"/>
            <p:cNvGrpSpPr/>
            <p:nvPr/>
          </p:nvGrpSpPr>
          <p:grpSpPr>
            <a:xfrm>
              <a:off x="2882" y="210"/>
              <a:ext cx="2878" cy="1542"/>
              <a:chOff x="2882" y="300"/>
              <a:chExt cx="2878" cy="1542"/>
            </a:xfrm>
          </p:grpSpPr>
          <p:sp>
            <p:nvSpPr>
              <p:cNvPr id="89135" name="椭圆 255008"/>
              <p:cNvSpPr/>
              <p:nvPr/>
            </p:nvSpPr>
            <p:spPr>
              <a:xfrm rot="5400000">
                <a:off x="4457" y="472"/>
                <a:ext cx="363" cy="362"/>
              </a:xfrm>
              <a:prstGeom prst="ellipse">
                <a:avLst/>
              </a:prstGeom>
              <a:solidFill>
                <a:schemeClr val="accent1"/>
              </a:solidFill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9136" name="矩形 255009"/>
              <p:cNvSpPr/>
              <p:nvPr/>
            </p:nvSpPr>
            <p:spPr>
              <a:xfrm>
                <a:off x="3402" y="663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89137" name="组合 255010"/>
              <p:cNvGrpSpPr/>
              <p:nvPr/>
            </p:nvGrpSpPr>
            <p:grpSpPr>
              <a:xfrm>
                <a:off x="3198" y="1116"/>
                <a:ext cx="363" cy="318"/>
                <a:chOff x="1156" y="2614"/>
                <a:chExt cx="409" cy="408"/>
              </a:xfrm>
            </p:grpSpPr>
            <p:sp>
              <p:nvSpPr>
                <p:cNvPr id="89154" name="椭圆 255011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chemeClr val="accent1"/>
                </a:solidFill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89155" name="直接连接符 255012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89138" name="矩形 255014"/>
              <p:cNvSpPr/>
              <p:nvPr/>
            </p:nvSpPr>
            <p:spPr>
              <a:xfrm>
                <a:off x="3969" y="111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9139" name="直接连接符 255015"/>
              <p:cNvSpPr/>
              <p:nvPr/>
            </p:nvSpPr>
            <p:spPr>
              <a:xfrm>
                <a:off x="4037" y="663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9140" name="直接连接符 255016"/>
              <p:cNvSpPr/>
              <p:nvPr/>
            </p:nvSpPr>
            <p:spPr>
              <a:xfrm>
                <a:off x="4037" y="1842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9141" name="文本框 255017"/>
              <p:cNvSpPr txBox="1"/>
              <p:nvPr/>
            </p:nvSpPr>
            <p:spPr>
              <a:xfrm>
                <a:off x="4876" y="618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89142" name="文本框 255020"/>
              <p:cNvSpPr txBox="1"/>
              <p:nvPr/>
            </p:nvSpPr>
            <p:spPr>
              <a:xfrm>
                <a:off x="4921" y="148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89143" name="直接连接符 255021"/>
              <p:cNvSpPr/>
              <p:nvPr/>
            </p:nvSpPr>
            <p:spPr>
              <a:xfrm flipV="1">
                <a:off x="3401" y="865"/>
                <a:ext cx="0" cy="236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9144" name="文本框 255022"/>
              <p:cNvSpPr txBox="1"/>
              <p:nvPr/>
            </p:nvSpPr>
            <p:spPr>
              <a:xfrm>
                <a:off x="2882" y="773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10A</a:t>
                </a:r>
              </a:p>
            </p:txBody>
          </p:sp>
          <p:sp>
            <p:nvSpPr>
              <p:cNvPr id="89145" name="文本框 255025"/>
              <p:cNvSpPr txBox="1"/>
              <p:nvPr/>
            </p:nvSpPr>
            <p:spPr>
              <a:xfrm>
                <a:off x="4558" y="1207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 =?</a:t>
                </a:r>
              </a:p>
            </p:txBody>
          </p:sp>
          <p:sp>
            <p:nvSpPr>
              <p:cNvPr id="89146" name="文本框 255026"/>
              <p:cNvSpPr txBox="1"/>
              <p:nvPr/>
            </p:nvSpPr>
            <p:spPr>
              <a:xfrm>
                <a:off x="4150" y="935"/>
                <a:ext cx="38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2</a:t>
                </a:r>
              </a:p>
            </p:txBody>
          </p:sp>
          <p:sp>
            <p:nvSpPr>
              <p:cNvPr id="89147" name="文本框 255027"/>
              <p:cNvSpPr txBox="1"/>
              <p:nvPr/>
            </p:nvSpPr>
            <p:spPr>
              <a:xfrm>
                <a:off x="2994" y="391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6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.</a:t>
                </a:r>
              </a:p>
            </p:txBody>
          </p:sp>
          <p:sp>
            <p:nvSpPr>
              <p:cNvPr id="89148" name="文本框 255028"/>
              <p:cNvSpPr txBox="1"/>
              <p:nvPr/>
            </p:nvSpPr>
            <p:spPr>
              <a:xfrm>
                <a:off x="4150" y="346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89149" name="文本框 255029"/>
              <p:cNvSpPr txBox="1"/>
              <p:nvPr/>
            </p:nvSpPr>
            <p:spPr>
              <a:xfrm>
                <a:off x="4876" y="30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89150" name="直接连接符 255030"/>
              <p:cNvSpPr/>
              <p:nvPr/>
            </p:nvSpPr>
            <p:spPr>
              <a:xfrm>
                <a:off x="5148" y="663"/>
                <a:ext cx="0" cy="1179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89151" name="矩形 255031"/>
              <p:cNvSpPr/>
              <p:nvPr/>
            </p:nvSpPr>
            <p:spPr>
              <a:xfrm>
                <a:off x="5057" y="111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89152" name="直接连接符 255032"/>
              <p:cNvSpPr/>
              <p:nvPr/>
            </p:nvSpPr>
            <p:spPr>
              <a:xfrm>
                <a:off x="5284" y="754"/>
                <a:ext cx="0" cy="363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89153" name="文本框 255033"/>
              <p:cNvSpPr txBox="1"/>
              <p:nvPr/>
            </p:nvSpPr>
            <p:spPr>
              <a:xfrm>
                <a:off x="5215" y="709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3A</a:t>
                </a:r>
              </a:p>
            </p:txBody>
          </p:sp>
        </p:grpSp>
      </p:grpSp>
      <p:grpSp>
        <p:nvGrpSpPr>
          <p:cNvPr id="255040" name="组合 255039"/>
          <p:cNvGrpSpPr/>
          <p:nvPr/>
        </p:nvGrpSpPr>
        <p:grpSpPr>
          <a:xfrm>
            <a:off x="1403350" y="333375"/>
            <a:ext cx="503238" cy="503238"/>
            <a:chOff x="884" y="210"/>
            <a:chExt cx="317" cy="317"/>
          </a:xfrm>
        </p:grpSpPr>
        <p:sp>
          <p:nvSpPr>
            <p:cNvPr id="89131" name="直接连接符 255024"/>
            <p:cNvSpPr/>
            <p:nvPr/>
          </p:nvSpPr>
          <p:spPr>
            <a:xfrm>
              <a:off x="884" y="527"/>
              <a:ext cx="31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9132" name="文本框 255038"/>
            <p:cNvSpPr txBox="1"/>
            <p:nvPr/>
          </p:nvSpPr>
          <p:spPr>
            <a:xfrm>
              <a:off x="884" y="210"/>
              <a:ext cx="27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55038" name="组合 255037"/>
          <p:cNvGrpSpPr/>
          <p:nvPr/>
        </p:nvGrpSpPr>
        <p:grpSpPr>
          <a:xfrm>
            <a:off x="6659563" y="1916113"/>
            <a:ext cx="431800" cy="647700"/>
            <a:chOff x="2925" y="2523"/>
            <a:chExt cx="272" cy="408"/>
          </a:xfrm>
        </p:grpSpPr>
        <p:sp>
          <p:nvSpPr>
            <p:cNvPr id="89129" name="直接连接符 255035"/>
            <p:cNvSpPr/>
            <p:nvPr/>
          </p:nvSpPr>
          <p:spPr>
            <a:xfrm>
              <a:off x="2925" y="2523"/>
              <a:ext cx="0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9130" name="文本框 255036"/>
            <p:cNvSpPr txBox="1"/>
            <p:nvPr/>
          </p:nvSpPr>
          <p:spPr>
            <a:xfrm>
              <a:off x="2925" y="2568"/>
              <a:ext cx="272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</p:grpSp>
      <p:grpSp>
        <p:nvGrpSpPr>
          <p:cNvPr id="255082" name="组合 255081"/>
          <p:cNvGrpSpPr/>
          <p:nvPr/>
        </p:nvGrpSpPr>
        <p:grpSpPr>
          <a:xfrm>
            <a:off x="611188" y="2852738"/>
            <a:ext cx="5651500" cy="3813175"/>
            <a:chOff x="385" y="1797"/>
            <a:chExt cx="3560" cy="2402"/>
          </a:xfrm>
        </p:grpSpPr>
        <p:sp>
          <p:nvSpPr>
            <p:cNvPr id="89096" name="平行四边形 255068"/>
            <p:cNvSpPr/>
            <p:nvPr/>
          </p:nvSpPr>
          <p:spPr>
            <a:xfrm rot="-3426863">
              <a:off x="2471" y="2207"/>
              <a:ext cx="363" cy="248"/>
            </a:xfrm>
            <a:prstGeom prst="parallelogram">
              <a:avLst>
                <a:gd name="adj" fmla="val 36592"/>
              </a:avLst>
            </a:prstGeom>
            <a:solidFill>
              <a:schemeClr val="accent1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097" name="矩形 255066"/>
            <p:cNvSpPr/>
            <p:nvPr/>
          </p:nvSpPr>
          <p:spPr>
            <a:xfrm>
              <a:off x="2403" y="3521"/>
              <a:ext cx="862" cy="408"/>
            </a:xfrm>
            <a:prstGeom prst="rect">
              <a:avLst/>
            </a:prstGeom>
            <a:noFill/>
            <a:ln w="28575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098" name="文本框 255041"/>
            <p:cNvSpPr txBox="1"/>
            <p:nvPr/>
          </p:nvSpPr>
          <p:spPr>
            <a:xfrm>
              <a:off x="385" y="2795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10V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099" name="椭圆 255043"/>
            <p:cNvSpPr/>
            <p:nvPr/>
          </p:nvSpPr>
          <p:spPr>
            <a:xfrm rot="5400000">
              <a:off x="895" y="2740"/>
              <a:ext cx="363" cy="362"/>
            </a:xfrm>
            <a:prstGeom prst="ellipse">
              <a:avLst/>
            </a:prstGeom>
            <a:solidFill>
              <a:schemeClr val="accent1"/>
            </a:solidFill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00" name="矩形 255044"/>
            <p:cNvSpPr/>
            <p:nvPr/>
          </p:nvSpPr>
          <p:spPr>
            <a:xfrm>
              <a:off x="1088" y="2342"/>
              <a:ext cx="907" cy="1179"/>
            </a:xfrm>
            <a:prstGeom prst="rect">
              <a:avLst/>
            </a:prstGeom>
            <a:noFill/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01" name="直接连接符 255048"/>
            <p:cNvSpPr/>
            <p:nvPr/>
          </p:nvSpPr>
          <p:spPr>
            <a:xfrm>
              <a:off x="1088" y="2750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89102" name="矩形 255049"/>
            <p:cNvSpPr/>
            <p:nvPr/>
          </p:nvSpPr>
          <p:spPr>
            <a:xfrm rot="5400000">
              <a:off x="1327" y="2127"/>
              <a:ext cx="136" cy="363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03" name="直接连接符 255050"/>
            <p:cNvSpPr/>
            <p:nvPr/>
          </p:nvSpPr>
          <p:spPr>
            <a:xfrm>
              <a:off x="1995" y="2342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89104" name="直接连接符 255051"/>
            <p:cNvSpPr/>
            <p:nvPr/>
          </p:nvSpPr>
          <p:spPr>
            <a:xfrm>
              <a:off x="1995" y="3521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89105" name="文本框 255052"/>
            <p:cNvSpPr txBox="1"/>
            <p:nvPr/>
          </p:nvSpPr>
          <p:spPr>
            <a:xfrm>
              <a:off x="3446" y="2387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06" name="文本框 255053"/>
            <p:cNvSpPr txBox="1"/>
            <p:nvPr/>
          </p:nvSpPr>
          <p:spPr>
            <a:xfrm flipV="1">
              <a:off x="680" y="247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07" name="文本框 255054"/>
            <p:cNvSpPr txBox="1"/>
            <p:nvPr/>
          </p:nvSpPr>
          <p:spPr>
            <a:xfrm>
              <a:off x="726" y="3068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08" name="文本框 255055"/>
            <p:cNvSpPr txBox="1"/>
            <p:nvPr/>
          </p:nvSpPr>
          <p:spPr>
            <a:xfrm>
              <a:off x="3492" y="3113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09" name="直接连接符 255056"/>
            <p:cNvSpPr/>
            <p:nvPr/>
          </p:nvSpPr>
          <p:spPr>
            <a:xfrm flipV="1">
              <a:off x="2086" y="2387"/>
              <a:ext cx="0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9110" name="文本框 255057"/>
            <p:cNvSpPr txBox="1"/>
            <p:nvPr/>
          </p:nvSpPr>
          <p:spPr>
            <a:xfrm>
              <a:off x="2449" y="1797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3I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89111" name="文本框 255058"/>
            <p:cNvSpPr txBox="1"/>
            <p:nvPr/>
          </p:nvSpPr>
          <p:spPr>
            <a:xfrm>
              <a:off x="3401" y="2795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U=?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12" name="直接连接符 255059"/>
            <p:cNvSpPr/>
            <p:nvPr/>
          </p:nvSpPr>
          <p:spPr>
            <a:xfrm>
              <a:off x="3220" y="2251"/>
              <a:ext cx="31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9113" name="文本框 255060"/>
            <p:cNvSpPr txBox="1"/>
            <p:nvPr/>
          </p:nvSpPr>
          <p:spPr>
            <a:xfrm>
              <a:off x="3129" y="1934"/>
              <a:ext cx="590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 =0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14" name="文本框 255061"/>
            <p:cNvSpPr txBox="1"/>
            <p:nvPr/>
          </p:nvSpPr>
          <p:spPr>
            <a:xfrm>
              <a:off x="1133" y="1934"/>
              <a:ext cx="58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15" name="文本框 255062"/>
            <p:cNvSpPr txBox="1"/>
            <p:nvPr/>
          </p:nvSpPr>
          <p:spPr>
            <a:xfrm>
              <a:off x="680" y="2070"/>
              <a:ext cx="31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8FF65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7.</a:t>
              </a:r>
            </a:p>
          </p:txBody>
        </p:sp>
        <p:sp>
          <p:nvSpPr>
            <p:cNvPr id="89116" name="矩形 255063"/>
            <p:cNvSpPr/>
            <p:nvPr/>
          </p:nvSpPr>
          <p:spPr>
            <a:xfrm>
              <a:off x="1904" y="2795"/>
              <a:ext cx="181" cy="27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17" name="文本框 255064"/>
            <p:cNvSpPr txBox="1"/>
            <p:nvPr/>
          </p:nvSpPr>
          <p:spPr>
            <a:xfrm>
              <a:off x="1496" y="2795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18" name="矩形 255065"/>
            <p:cNvSpPr/>
            <p:nvPr/>
          </p:nvSpPr>
          <p:spPr>
            <a:xfrm rot="5400000">
              <a:off x="2743" y="3317"/>
              <a:ext cx="182" cy="408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19" name="文本框 255069"/>
            <p:cNvSpPr txBox="1"/>
            <p:nvPr/>
          </p:nvSpPr>
          <p:spPr>
            <a:xfrm flipV="1">
              <a:off x="2267" y="2024"/>
              <a:ext cx="273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0" name="文本框 255070"/>
            <p:cNvSpPr txBox="1"/>
            <p:nvPr/>
          </p:nvSpPr>
          <p:spPr>
            <a:xfrm flipV="1">
              <a:off x="2721" y="197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1" name="平行四边形 255067"/>
            <p:cNvSpPr/>
            <p:nvPr/>
          </p:nvSpPr>
          <p:spPr>
            <a:xfrm rot="-3426863">
              <a:off x="2688" y="3761"/>
              <a:ext cx="414" cy="285"/>
            </a:xfrm>
            <a:prstGeom prst="parallelogram">
              <a:avLst>
                <a:gd name="adj" fmla="val 36315"/>
              </a:avLst>
            </a:prstGeom>
            <a:solidFill>
              <a:schemeClr val="accent1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89122" name="直接连接符 255071"/>
            <p:cNvSpPr/>
            <p:nvPr/>
          </p:nvSpPr>
          <p:spPr>
            <a:xfrm>
              <a:off x="2902" y="3748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89123" name="直接连接符 255072"/>
            <p:cNvSpPr/>
            <p:nvPr/>
          </p:nvSpPr>
          <p:spPr>
            <a:xfrm flipH="1" flipV="1">
              <a:off x="3094" y="3925"/>
              <a:ext cx="203" cy="9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89124" name="文本框 255073"/>
            <p:cNvSpPr txBox="1"/>
            <p:nvPr/>
          </p:nvSpPr>
          <p:spPr>
            <a:xfrm>
              <a:off x="3013" y="3911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5" name="文本框 255074"/>
            <p:cNvSpPr txBox="1"/>
            <p:nvPr/>
          </p:nvSpPr>
          <p:spPr>
            <a:xfrm>
              <a:off x="2040" y="2387"/>
              <a:ext cx="36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 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6" name="文本框 255075"/>
            <p:cNvSpPr txBox="1"/>
            <p:nvPr/>
          </p:nvSpPr>
          <p:spPr>
            <a:xfrm>
              <a:off x="2585" y="3068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7" name="文本框 255077"/>
            <p:cNvSpPr txBox="1"/>
            <p:nvPr/>
          </p:nvSpPr>
          <p:spPr>
            <a:xfrm flipV="1">
              <a:off x="3038" y="315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89128" name="文本框 255078"/>
            <p:cNvSpPr txBox="1"/>
            <p:nvPr/>
          </p:nvSpPr>
          <p:spPr>
            <a:xfrm flipV="1">
              <a:off x="2176" y="324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5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55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55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55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70" decel="100000"/>
                                        <p:tgtEl>
                                          <p:spTgt spid="2550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70" decel="100000"/>
                                        <p:tgtEl>
                                          <p:spTgt spid="25504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4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4" dur="770" fill="hold"/>
                                        <p:tgtEl>
                                          <p:spTgt spid="25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6" dur="770" fill="hold"/>
                                        <p:tgtEl>
                                          <p:spTgt spid="25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70" decel="100000"/>
                                        <p:tgtEl>
                                          <p:spTgt spid="2550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770" decel="100000"/>
                                        <p:tgtEl>
                                          <p:spTgt spid="25503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3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5" dur="770" fill="hold"/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7" dur="770" fill="hold"/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55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2105" name="对象 302104"/>
          <p:cNvGraphicFramePr/>
          <p:nvPr/>
        </p:nvGraphicFramePr>
        <p:xfrm>
          <a:off x="5077460" y="1290320"/>
          <a:ext cx="30241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129030" imgH="160020" progId="Equation.3">
                  <p:embed/>
                </p:oleObj>
              </mc:Choice>
              <mc:Fallback>
                <p:oleObj r:id="rId2" imgW="1129030" imgH="160020" progId="Equation.3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077460" y="1290320"/>
                        <a:ext cx="30241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106" name="文本框 302105"/>
          <p:cNvSpPr txBox="1"/>
          <p:nvPr/>
        </p:nvSpPr>
        <p:spPr>
          <a:xfrm>
            <a:off x="4086860" y="656590"/>
            <a:ext cx="1978025" cy="521970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Solution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</p:txBody>
      </p:sp>
      <p:graphicFrame>
        <p:nvGraphicFramePr>
          <p:cNvPr id="302107" name="对象 302106"/>
          <p:cNvGraphicFramePr/>
          <p:nvPr/>
        </p:nvGraphicFramePr>
        <p:xfrm>
          <a:off x="5113338" y="1784350"/>
          <a:ext cx="13811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01015" imgH="160020" progId="Equation.3">
                  <p:embed/>
                </p:oleObj>
              </mc:Choice>
              <mc:Fallback>
                <p:oleObj r:id="rId4" imgW="501015" imgH="160020" progId="Equation.3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13338" y="1784350"/>
                        <a:ext cx="1381125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08" name="对象 302107"/>
          <p:cNvGraphicFramePr/>
          <p:nvPr/>
        </p:nvGraphicFramePr>
        <p:xfrm>
          <a:off x="5113655" y="2292668"/>
          <a:ext cx="35702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338580" imgH="160020" progId="Equation.3">
                  <p:embed/>
                </p:oleObj>
              </mc:Choice>
              <mc:Fallback>
                <p:oleObj r:id="rId6" imgW="1338580" imgH="160020" progId="Equation.3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7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13655" y="2292668"/>
                        <a:ext cx="3570288" cy="493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2082" name="组合 302081"/>
          <p:cNvGrpSpPr/>
          <p:nvPr/>
        </p:nvGrpSpPr>
        <p:grpSpPr>
          <a:xfrm>
            <a:off x="250825" y="333375"/>
            <a:ext cx="3492500" cy="2463800"/>
            <a:chOff x="0" y="255"/>
            <a:chExt cx="2200" cy="1552"/>
          </a:xfrm>
        </p:grpSpPr>
        <p:sp>
          <p:nvSpPr>
            <p:cNvPr id="90153" name="文本框 302082"/>
            <p:cNvSpPr txBox="1"/>
            <p:nvPr/>
          </p:nvSpPr>
          <p:spPr>
            <a:xfrm>
              <a:off x="0" y="1207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10V</a:t>
              </a:r>
            </a:p>
          </p:txBody>
        </p:sp>
        <p:grpSp>
          <p:nvGrpSpPr>
            <p:cNvPr id="90154" name="组合 302083"/>
            <p:cNvGrpSpPr/>
            <p:nvPr/>
          </p:nvGrpSpPr>
          <p:grpSpPr>
            <a:xfrm>
              <a:off x="295" y="255"/>
              <a:ext cx="1905" cy="1552"/>
              <a:chOff x="249" y="164"/>
              <a:chExt cx="1905" cy="1552"/>
            </a:xfrm>
          </p:grpSpPr>
          <p:sp>
            <p:nvSpPr>
              <p:cNvPr id="90155" name="椭圆 302084"/>
              <p:cNvSpPr/>
              <p:nvPr/>
            </p:nvSpPr>
            <p:spPr>
              <a:xfrm rot="5400000">
                <a:off x="465" y="1107"/>
                <a:ext cx="363" cy="362"/>
              </a:xfrm>
              <a:prstGeom prst="ellipse">
                <a:avLst/>
              </a:prstGeom>
              <a:solidFill>
                <a:srgbClr val="00CCFF"/>
              </a:solidFill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0156" name="矩形 302085"/>
              <p:cNvSpPr/>
              <p:nvPr/>
            </p:nvSpPr>
            <p:spPr>
              <a:xfrm>
                <a:off x="657" y="527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90157" name="组合 302086"/>
              <p:cNvGrpSpPr/>
              <p:nvPr/>
            </p:nvGrpSpPr>
            <p:grpSpPr>
              <a:xfrm>
                <a:off x="1111" y="980"/>
                <a:ext cx="363" cy="318"/>
                <a:chOff x="1156" y="2614"/>
                <a:chExt cx="409" cy="408"/>
              </a:xfrm>
            </p:grpSpPr>
            <p:sp>
              <p:nvSpPr>
                <p:cNvPr id="90173" name="椭圆 302087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rgbClr val="00CCFF"/>
                </a:solidFill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0174" name="直接连接符 302088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90158" name="直接连接符 302089"/>
              <p:cNvSpPr/>
              <p:nvPr/>
            </p:nvSpPr>
            <p:spPr>
              <a:xfrm>
                <a:off x="657" y="1117"/>
                <a:ext cx="0" cy="363"/>
              </a:xfrm>
              <a:prstGeom prst="line">
                <a:avLst/>
              </a:prstGeom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</p:sp>
          <p:sp>
            <p:nvSpPr>
              <p:cNvPr id="90159" name="矩形 302090"/>
              <p:cNvSpPr/>
              <p:nvPr/>
            </p:nvSpPr>
            <p:spPr>
              <a:xfrm>
                <a:off x="567" y="709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0160" name="直接连接符 302091"/>
              <p:cNvSpPr/>
              <p:nvPr/>
            </p:nvSpPr>
            <p:spPr>
              <a:xfrm>
                <a:off x="1292" y="527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0161" name="直接连接符 302092"/>
              <p:cNvSpPr/>
              <p:nvPr/>
            </p:nvSpPr>
            <p:spPr>
              <a:xfrm>
                <a:off x="1292" y="1706"/>
                <a:ext cx="499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0162" name="文本框 302093"/>
              <p:cNvSpPr txBox="1"/>
              <p:nvPr/>
            </p:nvSpPr>
            <p:spPr>
              <a:xfrm>
                <a:off x="1655" y="482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90163" name="文本框 302094"/>
              <p:cNvSpPr txBox="1"/>
              <p:nvPr/>
            </p:nvSpPr>
            <p:spPr>
              <a:xfrm flipV="1">
                <a:off x="249" y="935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90164" name="文本框 302095"/>
              <p:cNvSpPr txBox="1"/>
              <p:nvPr/>
            </p:nvSpPr>
            <p:spPr>
              <a:xfrm>
                <a:off x="295" y="1253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90165" name="文本框 302096"/>
              <p:cNvSpPr txBox="1"/>
              <p:nvPr/>
            </p:nvSpPr>
            <p:spPr>
              <a:xfrm>
                <a:off x="1701" y="1389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90166" name="直接连接符 302097"/>
              <p:cNvSpPr/>
              <p:nvPr/>
            </p:nvSpPr>
            <p:spPr>
              <a:xfrm flipV="1">
                <a:off x="1295" y="645"/>
                <a:ext cx="0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90167" name="文本框 302098"/>
              <p:cNvSpPr txBox="1"/>
              <p:nvPr/>
            </p:nvSpPr>
            <p:spPr>
              <a:xfrm>
                <a:off x="1257" y="564"/>
                <a:ext cx="40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1A</a:t>
                </a:r>
              </a:p>
            </p:txBody>
          </p:sp>
          <p:sp>
            <p:nvSpPr>
              <p:cNvPr id="90168" name="文本框 302099"/>
              <p:cNvSpPr txBox="1"/>
              <p:nvPr/>
            </p:nvSpPr>
            <p:spPr>
              <a:xfrm>
                <a:off x="1610" y="1071"/>
                <a:ext cx="544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10V</a:t>
                </a:r>
              </a:p>
            </p:txBody>
          </p:sp>
          <p:sp>
            <p:nvSpPr>
              <p:cNvPr id="90169" name="直接连接符 302100"/>
              <p:cNvSpPr/>
              <p:nvPr/>
            </p:nvSpPr>
            <p:spPr>
              <a:xfrm>
                <a:off x="1429" y="436"/>
                <a:ext cx="317" cy="0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triangle" w="med" len="med"/>
                <a:tailEnd type="non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90170" name="文本框 302101"/>
              <p:cNvSpPr txBox="1"/>
              <p:nvPr/>
            </p:nvSpPr>
            <p:spPr>
              <a:xfrm>
                <a:off x="1338" y="164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I =?</a:t>
                </a:r>
              </a:p>
            </p:txBody>
          </p:sp>
          <p:sp>
            <p:nvSpPr>
              <p:cNvPr id="90171" name="文本框 302102"/>
              <p:cNvSpPr txBox="1"/>
              <p:nvPr/>
            </p:nvSpPr>
            <p:spPr>
              <a:xfrm>
                <a:off x="657" y="709"/>
                <a:ext cx="589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10</a:t>
                </a:r>
              </a:p>
            </p:txBody>
          </p:sp>
          <p:sp>
            <p:nvSpPr>
              <p:cNvPr id="90172" name="文本框 302103"/>
              <p:cNvSpPr txBox="1"/>
              <p:nvPr/>
            </p:nvSpPr>
            <p:spPr>
              <a:xfrm>
                <a:off x="249" y="255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5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.</a:t>
                </a:r>
              </a:p>
            </p:txBody>
          </p:sp>
        </p:grpSp>
      </p:grpSp>
      <p:grpSp>
        <p:nvGrpSpPr>
          <p:cNvPr id="302113" name="组合 302112"/>
          <p:cNvGrpSpPr/>
          <p:nvPr/>
        </p:nvGrpSpPr>
        <p:grpSpPr>
          <a:xfrm>
            <a:off x="4471353" y="3540760"/>
            <a:ext cx="4572000" cy="2520950"/>
            <a:chOff x="2880" y="164"/>
            <a:chExt cx="2880" cy="1588"/>
          </a:xfrm>
        </p:grpSpPr>
        <p:sp>
          <p:nvSpPr>
            <p:cNvPr id="90130" name="文本框 302113"/>
            <p:cNvSpPr txBox="1"/>
            <p:nvPr/>
          </p:nvSpPr>
          <p:spPr>
            <a:xfrm>
              <a:off x="4468" y="164"/>
              <a:ext cx="385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4V</a:t>
              </a:r>
            </a:p>
          </p:txBody>
        </p:sp>
        <p:grpSp>
          <p:nvGrpSpPr>
            <p:cNvPr id="90131" name="组合 302114"/>
            <p:cNvGrpSpPr/>
            <p:nvPr/>
          </p:nvGrpSpPr>
          <p:grpSpPr>
            <a:xfrm>
              <a:off x="2880" y="210"/>
              <a:ext cx="2880" cy="1542"/>
              <a:chOff x="2880" y="300"/>
              <a:chExt cx="2880" cy="1542"/>
            </a:xfrm>
          </p:grpSpPr>
          <p:sp>
            <p:nvSpPr>
              <p:cNvPr id="90132" name="椭圆 302115"/>
              <p:cNvSpPr/>
              <p:nvPr/>
            </p:nvSpPr>
            <p:spPr>
              <a:xfrm rot="5400000">
                <a:off x="4457" y="472"/>
                <a:ext cx="363" cy="362"/>
              </a:xfrm>
              <a:prstGeom prst="ellipse">
                <a:avLst/>
              </a:prstGeom>
              <a:solidFill>
                <a:srgbClr val="00CCFF"/>
              </a:solidFill>
              <a:ln w="38100" cap="sq" cmpd="sng">
                <a:solidFill>
                  <a:srgbClr val="FF99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0133" name="矩形 302116"/>
              <p:cNvSpPr/>
              <p:nvPr/>
            </p:nvSpPr>
            <p:spPr>
              <a:xfrm>
                <a:off x="3402" y="663"/>
                <a:ext cx="635" cy="1179"/>
              </a:xfrm>
              <a:prstGeom prst="rect">
                <a:avLst/>
              </a:prstGeom>
              <a:noFill/>
              <a:ln w="28575" cap="sq" cmpd="sng">
                <a:solidFill>
                  <a:srgbClr val="FFCC00"/>
                </a:solidFill>
                <a:prstDash val="solid"/>
                <a:miter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90134" name="组合 302117"/>
              <p:cNvGrpSpPr/>
              <p:nvPr/>
            </p:nvGrpSpPr>
            <p:grpSpPr>
              <a:xfrm>
                <a:off x="3198" y="1116"/>
                <a:ext cx="363" cy="318"/>
                <a:chOff x="1156" y="2614"/>
                <a:chExt cx="409" cy="408"/>
              </a:xfrm>
            </p:grpSpPr>
            <p:sp>
              <p:nvSpPr>
                <p:cNvPr id="90151" name="椭圆 302118"/>
                <p:cNvSpPr/>
                <p:nvPr/>
              </p:nvSpPr>
              <p:spPr>
                <a:xfrm>
                  <a:off x="1156" y="2614"/>
                  <a:ext cx="409" cy="408"/>
                </a:xfrm>
                <a:prstGeom prst="ellipse">
                  <a:avLst/>
                </a:prstGeom>
                <a:solidFill>
                  <a:srgbClr val="00CCFF"/>
                </a:solidFill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  <p:txBody>
                <a:bodyPr/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95000"/>
                    <a:buFont typeface="Wingdings" panose="05000000000000000000" pitchFamily="2" charset="2"/>
                    <a:buChar char="w"/>
                    <a:defRPr sz="3200" b="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lvl="1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lvl="2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lvl="3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90000"/>
                    <a:buFont typeface="Wingdings" panose="05000000000000000000" pitchFamily="2" charset="2"/>
                    <a:buChar char="ª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lvl="4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Font typeface="Wingdings" panose="05000000000000000000" pitchFamily="2" charset="2"/>
                    <a:buChar char="w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</a:lstStyle>
                <a:p>
                  <a:pPr marL="0" lvl="0" indent="0" algn="ctr">
                    <a:spcBef>
                      <a:spcPct val="0"/>
                    </a:spcBef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b="1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90152" name="直接连接符 302119"/>
                <p:cNvSpPr/>
                <p:nvPr/>
              </p:nvSpPr>
              <p:spPr>
                <a:xfrm>
                  <a:off x="1156" y="2840"/>
                  <a:ext cx="409" cy="0"/>
                </a:xfrm>
                <a:prstGeom prst="line">
                  <a:avLst/>
                </a:prstGeom>
                <a:ln w="38100" cap="sq" cmpd="sng">
                  <a:solidFill>
                    <a:srgbClr val="FF99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prstShdw prst="shdw17" dist="17961" dir="2699999">
                    <a:srgbClr val="995C00"/>
                  </a:prstShdw>
                </a:effectLst>
              </p:spPr>
            </p:sp>
          </p:grpSp>
          <p:sp>
            <p:nvSpPr>
              <p:cNvPr id="90135" name="矩形 302120"/>
              <p:cNvSpPr/>
              <p:nvPr/>
            </p:nvSpPr>
            <p:spPr>
              <a:xfrm>
                <a:off x="3969" y="102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0136" name="直接连接符 302121"/>
              <p:cNvSpPr/>
              <p:nvPr/>
            </p:nvSpPr>
            <p:spPr>
              <a:xfrm>
                <a:off x="4037" y="663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0137" name="直接连接符 302122"/>
              <p:cNvSpPr/>
              <p:nvPr/>
            </p:nvSpPr>
            <p:spPr>
              <a:xfrm>
                <a:off x="4037" y="1842"/>
                <a:ext cx="1111" cy="0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oval" w="med" len="med"/>
                <a:tailEnd type="oval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0138" name="文本框 302123"/>
              <p:cNvSpPr txBox="1"/>
              <p:nvPr/>
            </p:nvSpPr>
            <p:spPr>
              <a:xfrm>
                <a:off x="4876" y="618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90139" name="文本框 302124"/>
              <p:cNvSpPr txBox="1"/>
              <p:nvPr/>
            </p:nvSpPr>
            <p:spPr>
              <a:xfrm>
                <a:off x="4921" y="148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90140" name="直接连接符 302125"/>
              <p:cNvSpPr/>
              <p:nvPr/>
            </p:nvSpPr>
            <p:spPr>
              <a:xfrm flipV="1">
                <a:off x="3402" y="781"/>
                <a:ext cx="0" cy="318"/>
              </a:xfrm>
              <a:prstGeom prst="line">
                <a:avLst/>
              </a:prstGeom>
              <a:ln w="28575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90141" name="文本框 302126"/>
              <p:cNvSpPr txBox="1"/>
              <p:nvPr/>
            </p:nvSpPr>
            <p:spPr>
              <a:xfrm>
                <a:off x="2880" y="845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10A</a:t>
                </a:r>
              </a:p>
            </p:txBody>
          </p:sp>
          <p:sp>
            <p:nvSpPr>
              <p:cNvPr id="90142" name="文本框 302127"/>
              <p:cNvSpPr txBox="1"/>
              <p:nvPr/>
            </p:nvSpPr>
            <p:spPr>
              <a:xfrm>
                <a:off x="4558" y="1207"/>
                <a:ext cx="544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U =?</a:t>
                </a:r>
              </a:p>
            </p:txBody>
          </p:sp>
          <p:sp>
            <p:nvSpPr>
              <p:cNvPr id="90143" name="文本框 302128"/>
              <p:cNvSpPr txBox="1"/>
              <p:nvPr/>
            </p:nvSpPr>
            <p:spPr>
              <a:xfrm>
                <a:off x="4150" y="935"/>
                <a:ext cx="38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2</a:t>
                </a:r>
              </a:p>
            </p:txBody>
          </p:sp>
          <p:sp>
            <p:nvSpPr>
              <p:cNvPr id="90144" name="文本框 302129"/>
              <p:cNvSpPr txBox="1"/>
              <p:nvPr/>
            </p:nvSpPr>
            <p:spPr>
              <a:xfrm>
                <a:off x="2994" y="391"/>
                <a:ext cx="318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solidFill>
                      <a:srgbClr val="F8FF65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6</a:t>
                </a: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.</a:t>
                </a:r>
              </a:p>
            </p:txBody>
          </p:sp>
          <p:sp>
            <p:nvSpPr>
              <p:cNvPr id="90145" name="文本框 302130"/>
              <p:cNvSpPr txBox="1"/>
              <p:nvPr/>
            </p:nvSpPr>
            <p:spPr>
              <a:xfrm>
                <a:off x="4150" y="346"/>
                <a:ext cx="31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+</a:t>
                </a:r>
              </a:p>
            </p:txBody>
          </p:sp>
          <p:sp>
            <p:nvSpPr>
              <p:cNvPr id="90146" name="文本框 302131"/>
              <p:cNvSpPr txBox="1"/>
              <p:nvPr/>
            </p:nvSpPr>
            <p:spPr>
              <a:xfrm>
                <a:off x="4876" y="300"/>
                <a:ext cx="227" cy="327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800" b="1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-</a:t>
                </a:r>
              </a:p>
            </p:txBody>
          </p:sp>
          <p:sp>
            <p:nvSpPr>
              <p:cNvPr id="90147" name="直接连接符 302132"/>
              <p:cNvSpPr/>
              <p:nvPr/>
            </p:nvSpPr>
            <p:spPr>
              <a:xfrm>
                <a:off x="5148" y="663"/>
                <a:ext cx="0" cy="1179"/>
              </a:xfrm>
              <a:prstGeom prst="line">
                <a:avLst/>
              </a:prstGeom>
              <a:ln w="28575" cap="sq" cmpd="sng">
                <a:solidFill>
                  <a:srgbClr val="FFCC00"/>
                </a:solidFill>
                <a:prstDash val="solid"/>
                <a:headEnd type="none" w="med" len="med"/>
                <a:tailEnd type="none" w="med" len="med"/>
              </a:ln>
              <a:effectLst>
                <a:prstShdw prst="shdw17" dist="17961" dir="2699999">
                  <a:srgbClr val="997A00"/>
                </a:prstShdw>
              </a:effectLst>
            </p:spPr>
          </p:sp>
          <p:sp>
            <p:nvSpPr>
              <p:cNvPr id="90148" name="矩形 302133"/>
              <p:cNvSpPr/>
              <p:nvPr/>
            </p:nvSpPr>
            <p:spPr>
              <a:xfrm>
                <a:off x="5057" y="1117"/>
                <a:ext cx="181" cy="272"/>
              </a:xfrm>
              <a:prstGeom prst="rect">
                <a:avLst/>
              </a:prstGeom>
              <a:solidFill>
                <a:srgbClr val="FF9900"/>
              </a:solidFill>
              <a:ln w="28575">
                <a:noFill/>
              </a:ln>
              <a:effectLst>
                <a:prstShdw prst="shdw17" dist="17961" dir="2699999">
                  <a:srgbClr val="995C00"/>
                </a:prstShdw>
              </a:effec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90149" name="直接连接符 302134"/>
              <p:cNvSpPr/>
              <p:nvPr/>
            </p:nvSpPr>
            <p:spPr>
              <a:xfrm>
                <a:off x="5284" y="754"/>
                <a:ext cx="0" cy="363"/>
              </a:xfrm>
              <a:prstGeom prst="line">
                <a:avLst/>
              </a:prstGeom>
              <a:ln w="38100" cap="sq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  <a:effectLst>
                <a:prstShdw prst="shdw17" dist="17961" dir="2699999">
                  <a:srgbClr val="999999"/>
                </a:prstShdw>
              </a:effectLst>
            </p:spPr>
          </p:sp>
          <p:sp>
            <p:nvSpPr>
              <p:cNvPr id="90150" name="文本框 302135"/>
              <p:cNvSpPr txBox="1"/>
              <p:nvPr/>
            </p:nvSpPr>
            <p:spPr>
              <a:xfrm>
                <a:off x="5215" y="709"/>
                <a:ext cx="545" cy="288"/>
              </a:xfrm>
              <a:prstGeom prst="rect">
                <a:avLst/>
              </a:prstGeom>
              <a:noFill/>
              <a:ln w="28575">
                <a:noFill/>
              </a:ln>
              <a:effectLst>
                <a:prstShdw prst="shdw17" dist="17961" dir="2699999">
                  <a:srgbClr val="3D5C99"/>
                </a:prstShdw>
              </a:effectLst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50000"/>
                  </a:spcBef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仿宋_GB2312" panose="02010609030101010101" pitchFamily="49" charset="-122"/>
                    <a:sym typeface="Symbol" panose="05050102010706020507" pitchFamily="18" charset="2"/>
                  </a:rPr>
                  <a:t>3A</a:t>
                </a:r>
              </a:p>
            </p:txBody>
          </p:sp>
        </p:grpSp>
      </p:grpSp>
      <p:grpSp>
        <p:nvGrpSpPr>
          <p:cNvPr id="302137" name="组合 302136"/>
          <p:cNvGrpSpPr/>
          <p:nvPr/>
        </p:nvGrpSpPr>
        <p:grpSpPr>
          <a:xfrm>
            <a:off x="6415088" y="5255260"/>
            <a:ext cx="431800" cy="647700"/>
            <a:chOff x="2925" y="2523"/>
            <a:chExt cx="272" cy="408"/>
          </a:xfrm>
        </p:grpSpPr>
        <p:sp>
          <p:nvSpPr>
            <p:cNvPr id="90128" name="直接连接符 302137"/>
            <p:cNvSpPr/>
            <p:nvPr/>
          </p:nvSpPr>
          <p:spPr>
            <a:xfrm>
              <a:off x="2925" y="2523"/>
              <a:ext cx="0" cy="408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90129" name="文本框 302138"/>
            <p:cNvSpPr txBox="1"/>
            <p:nvPr/>
          </p:nvSpPr>
          <p:spPr>
            <a:xfrm>
              <a:off x="2925" y="2568"/>
              <a:ext cx="272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</a:p>
          </p:txBody>
        </p:sp>
      </p:grpSp>
      <p:sp>
        <p:nvSpPr>
          <p:cNvPr id="302141" name="文本框 302140"/>
          <p:cNvSpPr txBox="1"/>
          <p:nvPr/>
        </p:nvSpPr>
        <p:spPr>
          <a:xfrm>
            <a:off x="610870" y="3997960"/>
            <a:ext cx="1981835" cy="521970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Solution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</p:txBody>
      </p:sp>
      <p:graphicFrame>
        <p:nvGraphicFramePr>
          <p:cNvPr id="302142" name="对象 302141"/>
          <p:cNvGraphicFramePr/>
          <p:nvPr/>
        </p:nvGraphicFramePr>
        <p:xfrm>
          <a:off x="1706563" y="4672648"/>
          <a:ext cx="2274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842645" imgH="127000" progId="Equation.3">
                  <p:embed/>
                </p:oleObj>
              </mc:Choice>
              <mc:Fallback>
                <p:oleObj r:id="rId8" imgW="842645" imgH="127000" progId="Equation.3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9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06563" y="4672648"/>
                        <a:ext cx="2274887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43" name="对象 302142"/>
          <p:cNvGraphicFramePr/>
          <p:nvPr/>
        </p:nvGraphicFramePr>
        <p:xfrm>
          <a:off x="1670050" y="5188268"/>
          <a:ext cx="207327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765810" imgH="127000" progId="Equation.3">
                  <p:embed/>
                </p:oleObj>
              </mc:Choice>
              <mc:Fallback>
                <p:oleObj r:id="rId10" imgW="765810" imgH="127000" progId="Equation.3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670050" y="5188268"/>
                        <a:ext cx="2073275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2144" name="对象 302143"/>
          <p:cNvGraphicFramePr/>
          <p:nvPr/>
        </p:nvGraphicFramePr>
        <p:xfrm>
          <a:off x="629603" y="5655945"/>
          <a:ext cx="37147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1393825" imgH="127000" progId="Equation.3">
                  <p:embed/>
                </p:oleObj>
              </mc:Choice>
              <mc:Fallback>
                <p:oleObj r:id="rId12" imgW="1393825" imgH="127000" progId="Equation.3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1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29603" y="5655945"/>
                        <a:ext cx="3714750" cy="406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2147" name="组合 302146"/>
          <p:cNvGrpSpPr/>
          <p:nvPr/>
        </p:nvGrpSpPr>
        <p:grpSpPr>
          <a:xfrm>
            <a:off x="1547813" y="260350"/>
            <a:ext cx="503237" cy="503238"/>
            <a:chOff x="884" y="210"/>
            <a:chExt cx="317" cy="317"/>
          </a:xfrm>
        </p:grpSpPr>
        <p:sp>
          <p:nvSpPr>
            <p:cNvPr id="90126" name="直接连接符 302147"/>
            <p:cNvSpPr/>
            <p:nvPr/>
          </p:nvSpPr>
          <p:spPr>
            <a:xfrm>
              <a:off x="884" y="527"/>
              <a:ext cx="31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90127" name="文本框 302148"/>
            <p:cNvSpPr txBox="1"/>
            <p:nvPr/>
          </p:nvSpPr>
          <p:spPr>
            <a:xfrm>
              <a:off x="884" y="210"/>
              <a:ext cx="27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70" decel="100000"/>
                                        <p:tgtEl>
                                          <p:spTgt spid="302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70" decel="100000"/>
                                        <p:tgtEl>
                                          <p:spTgt spid="30214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" dur="770" fill="hold"/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" dur="770" fill="hold"/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02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0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30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0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2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2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2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30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30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000"/>
                                        <p:tgtEl>
                                          <p:spTgt spid="30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06" grpId="0" bldLvl="0" animBg="1"/>
      <p:bldP spid="302141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108" name="组合 303107"/>
          <p:cNvGrpSpPr/>
          <p:nvPr/>
        </p:nvGrpSpPr>
        <p:grpSpPr>
          <a:xfrm>
            <a:off x="684213" y="333375"/>
            <a:ext cx="5651500" cy="3886200"/>
            <a:chOff x="385" y="1797"/>
            <a:chExt cx="3560" cy="2448"/>
          </a:xfrm>
        </p:grpSpPr>
        <p:sp>
          <p:nvSpPr>
            <p:cNvPr id="91142" name="平行四边形 303108"/>
            <p:cNvSpPr/>
            <p:nvPr/>
          </p:nvSpPr>
          <p:spPr>
            <a:xfrm rot="-3426863">
              <a:off x="2471" y="2207"/>
              <a:ext cx="363" cy="248"/>
            </a:xfrm>
            <a:prstGeom prst="parallelogram">
              <a:avLst>
                <a:gd name="adj" fmla="val 36592"/>
              </a:avLst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43" name="矩形 303109"/>
            <p:cNvSpPr/>
            <p:nvPr/>
          </p:nvSpPr>
          <p:spPr>
            <a:xfrm>
              <a:off x="2403" y="3521"/>
              <a:ext cx="862" cy="408"/>
            </a:xfrm>
            <a:prstGeom prst="rect">
              <a:avLst/>
            </a:prstGeom>
            <a:noFill/>
            <a:ln w="28575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44" name="文本框 303110"/>
            <p:cNvSpPr txBox="1"/>
            <p:nvPr/>
          </p:nvSpPr>
          <p:spPr>
            <a:xfrm>
              <a:off x="385" y="2795"/>
              <a:ext cx="54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10V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45" name="椭圆 303111"/>
            <p:cNvSpPr/>
            <p:nvPr/>
          </p:nvSpPr>
          <p:spPr>
            <a:xfrm rot="5400000">
              <a:off x="895" y="2740"/>
              <a:ext cx="363" cy="362"/>
            </a:xfrm>
            <a:prstGeom prst="ellipse">
              <a:avLst/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46" name="矩形 303112"/>
            <p:cNvSpPr/>
            <p:nvPr/>
          </p:nvSpPr>
          <p:spPr>
            <a:xfrm>
              <a:off x="1088" y="2342"/>
              <a:ext cx="907" cy="1179"/>
            </a:xfrm>
            <a:prstGeom prst="rect">
              <a:avLst/>
            </a:prstGeom>
            <a:noFill/>
            <a:ln w="38100" cap="sq" cmpd="sng">
              <a:solidFill>
                <a:srgbClr val="FFCC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47" name="直接连接符 303113"/>
            <p:cNvSpPr/>
            <p:nvPr/>
          </p:nvSpPr>
          <p:spPr>
            <a:xfrm>
              <a:off x="1088" y="2750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91148" name="矩形 303114"/>
            <p:cNvSpPr/>
            <p:nvPr/>
          </p:nvSpPr>
          <p:spPr>
            <a:xfrm rot="5400000">
              <a:off x="1327" y="2127"/>
              <a:ext cx="136" cy="363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49" name="直接连接符 303115"/>
            <p:cNvSpPr/>
            <p:nvPr/>
          </p:nvSpPr>
          <p:spPr>
            <a:xfrm>
              <a:off x="1995" y="2342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91150" name="直接连接符 303116"/>
            <p:cNvSpPr/>
            <p:nvPr/>
          </p:nvSpPr>
          <p:spPr>
            <a:xfrm>
              <a:off x="1995" y="3521"/>
              <a:ext cx="1678" cy="0"/>
            </a:xfrm>
            <a:prstGeom prst="line">
              <a:avLst/>
            </a:prstGeom>
            <a:ln w="28575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91151" name="文本框 303117"/>
            <p:cNvSpPr txBox="1"/>
            <p:nvPr/>
          </p:nvSpPr>
          <p:spPr>
            <a:xfrm>
              <a:off x="3446" y="2387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52" name="文本框 303118"/>
            <p:cNvSpPr txBox="1"/>
            <p:nvPr/>
          </p:nvSpPr>
          <p:spPr>
            <a:xfrm flipV="1">
              <a:off x="680" y="247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53" name="文本框 303119"/>
            <p:cNvSpPr txBox="1"/>
            <p:nvPr/>
          </p:nvSpPr>
          <p:spPr>
            <a:xfrm>
              <a:off x="726" y="3068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solidFill>
                    <a:srgbClr val="FFFF00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54" name="文本框 303120"/>
            <p:cNvSpPr txBox="1"/>
            <p:nvPr/>
          </p:nvSpPr>
          <p:spPr>
            <a:xfrm>
              <a:off x="3492" y="3113"/>
              <a:ext cx="22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55" name="直接连接符 303121"/>
            <p:cNvSpPr/>
            <p:nvPr/>
          </p:nvSpPr>
          <p:spPr>
            <a:xfrm flipV="1">
              <a:off x="2086" y="2387"/>
              <a:ext cx="0" cy="318"/>
            </a:xfrm>
            <a:prstGeom prst="line">
              <a:avLst/>
            </a:prstGeom>
            <a:ln w="38100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91156" name="文本框 303122"/>
            <p:cNvSpPr txBox="1"/>
            <p:nvPr/>
          </p:nvSpPr>
          <p:spPr>
            <a:xfrm>
              <a:off x="2449" y="1797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3I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91157" name="文本框 303123"/>
            <p:cNvSpPr txBox="1"/>
            <p:nvPr/>
          </p:nvSpPr>
          <p:spPr>
            <a:xfrm>
              <a:off x="3401" y="2795"/>
              <a:ext cx="544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U=?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58" name="直接连接符 303124"/>
            <p:cNvSpPr/>
            <p:nvPr/>
          </p:nvSpPr>
          <p:spPr>
            <a:xfrm>
              <a:off x="3220" y="2251"/>
              <a:ext cx="317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91159" name="文本框 303125"/>
            <p:cNvSpPr txBox="1"/>
            <p:nvPr/>
          </p:nvSpPr>
          <p:spPr>
            <a:xfrm>
              <a:off x="3129" y="1934"/>
              <a:ext cx="590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I =0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60" name="文本框 303126"/>
            <p:cNvSpPr txBox="1"/>
            <p:nvPr/>
          </p:nvSpPr>
          <p:spPr>
            <a:xfrm>
              <a:off x="1133" y="1934"/>
              <a:ext cx="589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61" name="文本框 303127"/>
            <p:cNvSpPr txBox="1"/>
            <p:nvPr/>
          </p:nvSpPr>
          <p:spPr>
            <a:xfrm>
              <a:off x="680" y="2070"/>
              <a:ext cx="31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8FF65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7.</a:t>
              </a:r>
            </a:p>
          </p:txBody>
        </p:sp>
        <p:sp>
          <p:nvSpPr>
            <p:cNvPr id="91162" name="矩形 303128"/>
            <p:cNvSpPr/>
            <p:nvPr/>
          </p:nvSpPr>
          <p:spPr>
            <a:xfrm>
              <a:off x="1904" y="2795"/>
              <a:ext cx="181" cy="272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63" name="文本框 303129"/>
            <p:cNvSpPr txBox="1"/>
            <p:nvPr/>
          </p:nvSpPr>
          <p:spPr>
            <a:xfrm>
              <a:off x="1496" y="2795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64" name="矩形 303130"/>
            <p:cNvSpPr/>
            <p:nvPr/>
          </p:nvSpPr>
          <p:spPr>
            <a:xfrm rot="5400000">
              <a:off x="2743" y="3317"/>
              <a:ext cx="182" cy="408"/>
            </a:xfrm>
            <a:prstGeom prst="rect">
              <a:avLst/>
            </a:prstGeom>
            <a:solidFill>
              <a:srgbClr val="FF9900"/>
            </a:solidFill>
            <a:ln w="28575">
              <a:noFill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65" name="文本框 303131"/>
            <p:cNvSpPr txBox="1"/>
            <p:nvPr/>
          </p:nvSpPr>
          <p:spPr>
            <a:xfrm flipV="1">
              <a:off x="2267" y="2024"/>
              <a:ext cx="273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66" name="文本框 303132"/>
            <p:cNvSpPr txBox="1"/>
            <p:nvPr/>
          </p:nvSpPr>
          <p:spPr>
            <a:xfrm flipV="1">
              <a:off x="2721" y="197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67" name="平行四边形 303133"/>
            <p:cNvSpPr/>
            <p:nvPr/>
          </p:nvSpPr>
          <p:spPr>
            <a:xfrm rot="-3426863">
              <a:off x="2688" y="3761"/>
              <a:ext cx="414" cy="285"/>
            </a:xfrm>
            <a:prstGeom prst="parallelogram">
              <a:avLst>
                <a:gd name="adj" fmla="val 36315"/>
              </a:avLst>
            </a:prstGeom>
            <a:solidFill>
              <a:srgbClr val="00CCFF"/>
            </a:solidFill>
            <a:ln w="38100" cap="sq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91168" name="直接连接符 303134"/>
            <p:cNvSpPr/>
            <p:nvPr/>
          </p:nvSpPr>
          <p:spPr>
            <a:xfrm>
              <a:off x="2902" y="3748"/>
              <a:ext cx="0" cy="363"/>
            </a:xfrm>
            <a:prstGeom prst="line">
              <a:avLst/>
            </a:prstGeom>
            <a:ln w="38100" cap="sq" cmpd="sng">
              <a:solidFill>
                <a:srgbClr val="FF9900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995C00"/>
              </a:prstShdw>
            </a:effectLst>
          </p:spPr>
        </p:sp>
        <p:sp>
          <p:nvSpPr>
            <p:cNvPr id="91169" name="直接连接符 303135"/>
            <p:cNvSpPr/>
            <p:nvPr/>
          </p:nvSpPr>
          <p:spPr>
            <a:xfrm flipH="1">
              <a:off x="3128" y="3923"/>
              <a:ext cx="136" cy="0"/>
            </a:xfrm>
            <a:prstGeom prst="line">
              <a:avLst/>
            </a:prstGeom>
            <a:ln w="28575" cap="sq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  <a:effectLst>
              <a:prstShdw prst="shdw17" dist="17961" dir="2699999">
                <a:srgbClr val="999999"/>
              </a:prstShdw>
            </a:effectLst>
          </p:spPr>
        </p:sp>
        <p:sp>
          <p:nvSpPr>
            <p:cNvPr id="91170" name="文本框 303136"/>
            <p:cNvSpPr txBox="1"/>
            <p:nvPr/>
          </p:nvSpPr>
          <p:spPr>
            <a:xfrm>
              <a:off x="3036" y="3957"/>
              <a:ext cx="408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71" name="文本框 303137"/>
            <p:cNvSpPr txBox="1"/>
            <p:nvPr/>
          </p:nvSpPr>
          <p:spPr>
            <a:xfrm>
              <a:off x="2040" y="2387"/>
              <a:ext cx="363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 I</a:t>
              </a:r>
              <a:r>
                <a:rPr lang="en-US" altLang="zh-CN" sz="2400" b="1" baseline="-25000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72" name="文本框 303138"/>
            <p:cNvSpPr txBox="1"/>
            <p:nvPr/>
          </p:nvSpPr>
          <p:spPr>
            <a:xfrm>
              <a:off x="2585" y="3068"/>
              <a:ext cx="454" cy="288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5</a:t>
              </a:r>
              <a:endParaRPr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73" name="文本框 303139"/>
            <p:cNvSpPr txBox="1"/>
            <p:nvPr/>
          </p:nvSpPr>
          <p:spPr>
            <a:xfrm flipV="1">
              <a:off x="3038" y="3158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1174" name="文本框 303140"/>
            <p:cNvSpPr txBox="1"/>
            <p:nvPr/>
          </p:nvSpPr>
          <p:spPr>
            <a:xfrm flipV="1">
              <a:off x="2176" y="3249"/>
              <a:ext cx="317" cy="327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8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-</a:t>
              </a:r>
              <a:endPara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303142" name="文本框 303141"/>
          <p:cNvSpPr txBox="1"/>
          <p:nvPr/>
        </p:nvSpPr>
        <p:spPr>
          <a:xfrm>
            <a:off x="297180" y="4461510"/>
            <a:ext cx="2002155" cy="521970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Solution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</p:txBody>
      </p:sp>
      <p:graphicFrame>
        <p:nvGraphicFramePr>
          <p:cNvPr id="303143" name="对象 303142"/>
          <p:cNvGraphicFramePr/>
          <p:nvPr/>
        </p:nvGraphicFramePr>
        <p:xfrm>
          <a:off x="2646363" y="4272280"/>
          <a:ext cx="22463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31850" imgH="313690" progId="Equation.3">
                  <p:embed/>
                </p:oleObj>
              </mc:Choice>
              <mc:Fallback>
                <p:oleObj r:id="rId2" imgW="831850" imgH="313690" progId="Equation.3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3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46363" y="4272280"/>
                        <a:ext cx="2246312" cy="900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3145" name="对象 303144"/>
          <p:cNvGraphicFramePr/>
          <p:nvPr/>
        </p:nvGraphicFramePr>
        <p:xfrm>
          <a:off x="2646680" y="5273675"/>
          <a:ext cx="529748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99615" imgH="160020" progId="Equation.3">
                  <p:embed/>
                </p:oleObj>
              </mc:Choice>
              <mc:Fallback>
                <p:oleObj r:id="rId4" imgW="1999615" imgH="160020" progId="Equation.3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5">
                        <a:clrChange>
                          <a:clrFrom>
                            <a:srgbClr val="000000"/>
                          </a:clrFrom>
                          <a:clrTo>
                            <a:srgbClr val="FFFFFF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46680" y="5273675"/>
                        <a:ext cx="5297488" cy="493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3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3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0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0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42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39115" y="2180590"/>
            <a:ext cx="4752975" cy="2593023"/>
            <a:chOff x="509" y="2340"/>
            <a:chExt cx="7486" cy="4083"/>
          </a:xfrm>
        </p:grpSpPr>
        <p:sp>
          <p:nvSpPr>
            <p:cNvPr id="92179" name="直接连接符 195604"/>
            <p:cNvSpPr/>
            <p:nvPr/>
          </p:nvSpPr>
          <p:spPr>
            <a:xfrm>
              <a:off x="1873" y="2340"/>
              <a:ext cx="0" cy="408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180" name="直接连接符 195602"/>
            <p:cNvSpPr/>
            <p:nvPr/>
          </p:nvSpPr>
          <p:spPr>
            <a:xfrm>
              <a:off x="7655" y="2340"/>
              <a:ext cx="0" cy="408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181" name="矩形 195597"/>
            <p:cNvSpPr/>
            <p:nvPr/>
          </p:nvSpPr>
          <p:spPr>
            <a:xfrm>
              <a:off x="7315" y="3587"/>
              <a:ext cx="680" cy="113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90903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3</a:t>
              </a:r>
            </a:p>
          </p:txBody>
        </p:sp>
        <p:sp>
          <p:nvSpPr>
            <p:cNvPr id="92182" name="直接连接符 195601"/>
            <p:cNvSpPr/>
            <p:nvPr/>
          </p:nvSpPr>
          <p:spPr>
            <a:xfrm>
              <a:off x="1873" y="2340"/>
              <a:ext cx="578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183" name="直接连接符 195603"/>
            <p:cNvSpPr/>
            <p:nvPr/>
          </p:nvSpPr>
          <p:spPr>
            <a:xfrm>
              <a:off x="1873" y="6422"/>
              <a:ext cx="5783" cy="0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184" name="直接连接符 195605"/>
            <p:cNvSpPr/>
            <p:nvPr/>
          </p:nvSpPr>
          <p:spPr>
            <a:xfrm>
              <a:off x="4708" y="2340"/>
              <a:ext cx="0" cy="4083"/>
            </a:xfrm>
            <a:prstGeom prst="line">
              <a:avLst/>
            </a:prstGeom>
            <a:ln w="38100" cap="sq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2185" name="矩形 195596"/>
            <p:cNvSpPr/>
            <p:nvPr/>
          </p:nvSpPr>
          <p:spPr>
            <a:xfrm>
              <a:off x="4368" y="2796"/>
              <a:ext cx="680" cy="113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90903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92186" name="文本框 195616"/>
            <p:cNvSpPr txBox="1"/>
            <p:nvPr/>
          </p:nvSpPr>
          <p:spPr>
            <a:xfrm>
              <a:off x="509" y="3132"/>
              <a:ext cx="793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92187" name="文本框 195622"/>
            <p:cNvSpPr txBox="1"/>
            <p:nvPr/>
          </p:nvSpPr>
          <p:spPr>
            <a:xfrm>
              <a:off x="509" y="5060"/>
              <a:ext cx="795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－</a:t>
              </a:r>
            </a:p>
          </p:txBody>
        </p:sp>
        <p:sp>
          <p:nvSpPr>
            <p:cNvPr id="92188" name="文本框 195629"/>
            <p:cNvSpPr txBox="1"/>
            <p:nvPr/>
          </p:nvSpPr>
          <p:spPr>
            <a:xfrm>
              <a:off x="2891" y="3018"/>
              <a:ext cx="1583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10W</a:t>
              </a:r>
            </a:p>
          </p:txBody>
        </p:sp>
        <p:sp>
          <p:nvSpPr>
            <p:cNvPr id="92189" name="文本框 195631"/>
            <p:cNvSpPr txBox="1"/>
            <p:nvPr/>
          </p:nvSpPr>
          <p:spPr>
            <a:xfrm>
              <a:off x="509" y="4152"/>
              <a:ext cx="908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5V</a:t>
              </a:r>
            </a:p>
          </p:txBody>
        </p:sp>
        <p:sp>
          <p:nvSpPr>
            <p:cNvPr id="92190" name="矩形 195596"/>
            <p:cNvSpPr/>
            <p:nvPr/>
          </p:nvSpPr>
          <p:spPr>
            <a:xfrm>
              <a:off x="4365" y="4493"/>
              <a:ext cx="680" cy="1133"/>
            </a:xfrm>
            <a:prstGeom prst="rect">
              <a:avLst/>
            </a:prstGeom>
            <a:solidFill>
              <a:srgbClr val="FFCC00"/>
            </a:solidFill>
            <a:ln w="38100">
              <a:noFill/>
            </a:ln>
          </p:spPr>
          <p:txBody>
            <a:bodyPr wrap="none" anchor="ctr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090903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3" name="椭圆 2"/>
            <p:cNvSpPr/>
            <p:nvPr/>
          </p:nvSpPr>
          <p:spPr>
            <a:xfrm>
              <a:off x="1304" y="3925"/>
              <a:ext cx="1133" cy="1135"/>
            </a:xfrm>
            <a:prstGeom prst="ellipse">
              <a:avLst/>
            </a:prstGeom>
            <a:solidFill>
              <a:srgbClr val="99CCFF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4" name="直接连接符 3"/>
            <p:cNvCxnSpPr>
              <a:stCxn id="3" idx="0"/>
              <a:endCxn id="3" idx="4"/>
            </p:cNvCxnSpPr>
            <p:nvPr/>
          </p:nvCxnSpPr>
          <p:spPr>
            <a:xfrm>
              <a:off x="1869" y="3925"/>
              <a:ext cx="0" cy="113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2193" name="文本框 195629"/>
            <p:cNvSpPr txBox="1"/>
            <p:nvPr/>
          </p:nvSpPr>
          <p:spPr>
            <a:xfrm>
              <a:off x="2891" y="4719"/>
              <a:ext cx="1583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15W</a:t>
              </a:r>
            </a:p>
          </p:txBody>
        </p:sp>
        <p:sp>
          <p:nvSpPr>
            <p:cNvPr id="92194" name="文本框 195629"/>
            <p:cNvSpPr txBox="1"/>
            <p:nvPr/>
          </p:nvSpPr>
          <p:spPr>
            <a:xfrm>
              <a:off x="5839" y="4038"/>
              <a:ext cx="1583" cy="720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20W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7995" y="287020"/>
            <a:ext cx="8491538" cy="1198589"/>
            <a:chOff x="509" y="410"/>
            <a:chExt cx="13374" cy="1889"/>
          </a:xfrm>
        </p:grpSpPr>
        <p:sp>
          <p:nvSpPr>
            <p:cNvPr id="92177" name="文本框 195634"/>
            <p:cNvSpPr txBox="1"/>
            <p:nvPr/>
          </p:nvSpPr>
          <p:spPr>
            <a:xfrm>
              <a:off x="1303" y="410"/>
              <a:ext cx="12580" cy="1889"/>
            </a:xfrm>
            <a:prstGeom prst="rect">
              <a:avLst/>
            </a:prstGeom>
            <a:noFill/>
            <a:ln w="38100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Given that 1,2, and 3 are resistors and their absorption powers are 10W, 15W, and 20W respectively, determine their resistance.</a:t>
              </a:r>
              <a:r>
                <a:rPr lang="en-US" altLang="zh-CN" sz="2400" b="1" dirty="0"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  </a:t>
              </a:r>
              <a:endParaRPr lang="en-US" altLang="zh-CN" sz="2400" b="1" baseline="26000" dirty="0">
                <a:latin typeface="Times New Roman" panose="02020603050405020304" pitchFamily="18" charset="0"/>
                <a:ea typeface="仿宋_GB2312" panose="0201060903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92178" name="文本框 255062"/>
            <p:cNvSpPr txBox="1"/>
            <p:nvPr/>
          </p:nvSpPr>
          <p:spPr>
            <a:xfrm>
              <a:off x="509" y="410"/>
              <a:ext cx="795" cy="720"/>
            </a:xfrm>
            <a:prstGeom prst="rect">
              <a:avLst/>
            </a:prstGeom>
            <a:noFill/>
            <a:ln w="28575">
              <a:noFill/>
            </a:ln>
            <a:effectLst>
              <a:prstShdw prst="shdw17" dist="17961" dir="2699999">
                <a:srgbClr val="3D5C99"/>
              </a:prstShdw>
            </a:effectLst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solidFill>
                    <a:srgbClr val="F8FF65"/>
                  </a:solidFill>
                  <a:latin typeface="Times New Roman" panose="02020603050405020304" pitchFamily="18" charset="0"/>
                  <a:ea typeface="仿宋_GB2312" panose="02010609030101010101" pitchFamily="49" charset="-122"/>
                  <a:sym typeface="Symbol" panose="05050102010706020507" pitchFamily="18" charset="2"/>
                </a:rPr>
                <a:t>8.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7533" y="1474153"/>
            <a:ext cx="914400" cy="642937"/>
            <a:chOff x="2437" y="1658"/>
            <a:chExt cx="1440" cy="1012"/>
          </a:xfrm>
        </p:grpSpPr>
        <p:sp>
          <p:nvSpPr>
            <p:cNvPr id="9" name="右箭头 8"/>
            <p:cNvSpPr/>
            <p:nvPr/>
          </p:nvSpPr>
          <p:spPr>
            <a:xfrm>
              <a:off x="2437" y="2453"/>
              <a:ext cx="1440" cy="21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76" name="文本框 9"/>
            <p:cNvSpPr txBox="1"/>
            <p:nvPr/>
          </p:nvSpPr>
          <p:spPr>
            <a:xfrm>
              <a:off x="2664" y="1658"/>
              <a:ext cx="87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9A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491548" y="2708275"/>
            <a:ext cx="698500" cy="792163"/>
            <a:chOff x="5272" y="4266"/>
            <a:chExt cx="1101" cy="1246"/>
          </a:xfrm>
        </p:grpSpPr>
        <p:sp>
          <p:nvSpPr>
            <p:cNvPr id="11" name="下箭头 10"/>
            <p:cNvSpPr/>
            <p:nvPr/>
          </p:nvSpPr>
          <p:spPr>
            <a:xfrm>
              <a:off x="5272" y="4266"/>
              <a:ext cx="228" cy="1246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74" name="文本框 11"/>
            <p:cNvSpPr txBox="1"/>
            <p:nvPr/>
          </p:nvSpPr>
          <p:spPr>
            <a:xfrm>
              <a:off x="5499" y="4606"/>
              <a:ext cx="87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5A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63845" y="3068638"/>
            <a:ext cx="698500" cy="792162"/>
            <a:chOff x="7994" y="4833"/>
            <a:chExt cx="1101" cy="1246"/>
          </a:xfrm>
        </p:grpSpPr>
        <p:sp>
          <p:nvSpPr>
            <p:cNvPr id="13" name="下箭头 12"/>
            <p:cNvSpPr/>
            <p:nvPr/>
          </p:nvSpPr>
          <p:spPr>
            <a:xfrm>
              <a:off x="7994" y="4833"/>
              <a:ext cx="228" cy="1246"/>
            </a:xfrm>
            <a:prstGeom prst="down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2400" b="1" i="0" u="none" strike="noStrike" kern="1200" cap="none" spc="0" normalizeH="0" baseline="0" noProof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72" name="文本框 13"/>
            <p:cNvSpPr txBox="1"/>
            <p:nvPr/>
          </p:nvSpPr>
          <p:spPr>
            <a:xfrm>
              <a:off x="8221" y="5173"/>
              <a:ext cx="87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4A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227965" y="4894580"/>
            <a:ext cx="1924050" cy="521970"/>
          </a:xfrm>
          <a:prstGeom prst="rect">
            <a:avLst/>
          </a:prstGeom>
          <a:solidFill>
            <a:srgbClr val="990033"/>
          </a:solidFill>
          <a:ln w="28575">
            <a:noFill/>
          </a:ln>
          <a:effectLst>
            <a:prstShdw prst="shdw17" dist="17961" dir="2699999">
              <a:srgbClr val="5C001F"/>
            </a:prstShdw>
          </a:effectLst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Solution</a:t>
            </a:r>
            <a:r>
              <a:rPr lang="zh-CN" altLang="en-US" sz="2800" b="1" dirty="0">
                <a:latin typeface="Times New Roman" panose="02020603050405020304" pitchFamily="18" charset="0"/>
                <a:sym typeface="Symbol" panose="05050102010706020507" pitchFamily="18" charset="2"/>
              </a:rPr>
              <a:t>: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841625" y="5012690"/>
            <a:ext cx="21510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latin typeface="Times New Roman" panose="02020603050405020304" pitchFamily="18" charset="0"/>
              </a:rPr>
              <a:t>=10/25=0.4Ω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41625" y="5469573"/>
            <a:ext cx="21510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</a:rPr>
              <a:t>=15/25=0.6Ω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841625" y="5927090"/>
            <a:ext cx="19986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</a:rPr>
              <a:t>=5/4=1.25Ω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318465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lstStyle/>
          <a:p>
            <a:pPr eaLnBrk="1" hangingPunct="1"/>
            <a:endParaRPr lang="zh-CN" altLang="en-US" dirty="0"/>
          </a:p>
        </p:txBody>
      </p:sp>
      <p:sp>
        <p:nvSpPr>
          <p:cNvPr id="94211" name="文本框 2"/>
          <p:cNvSpPr txBox="1"/>
          <p:nvPr/>
        </p:nvSpPr>
        <p:spPr>
          <a:xfrm>
            <a:off x="761048" y="3075940"/>
            <a:ext cx="7106285" cy="70675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zh-CN" sz="4000" b="1" dirty="0">
                <a:latin typeface="Times New Roman" panose="02020603050405020304" pitchFamily="18" charset="0"/>
              </a:rPr>
              <a:t>Homework：1-</a:t>
            </a:r>
            <a:r>
              <a:rPr lang="zh-CN" altLang="zh-CN" sz="4000" b="1" dirty="0">
                <a:latin typeface="Times New Roman" panose="02020603050405020304" pitchFamily="18" charset="0"/>
                <a:sym typeface="+mn-ea"/>
              </a:rPr>
              <a:t>30、34、35、36</a:t>
            </a:r>
            <a:endParaRPr lang="en-US" altLang="zh-CN" sz="4000" b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5" name="文本框 163844"/>
          <p:cNvSpPr txBox="1"/>
          <p:nvPr/>
        </p:nvSpPr>
        <p:spPr>
          <a:xfrm>
            <a:off x="3203575" y="3961765"/>
            <a:ext cx="5852160" cy="119888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It is composed of </a:t>
            </a:r>
            <a:r>
              <a:rPr sz="2400" b="1" u="sng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ideal circuit elements</a:t>
            </a: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and can reflect the electromagnetic properties of actual circuits</a:t>
            </a:r>
          </a:p>
        </p:txBody>
      </p:sp>
      <p:sp>
        <p:nvSpPr>
          <p:cNvPr id="163856" name="右箭头 163855"/>
          <p:cNvSpPr/>
          <p:nvPr/>
        </p:nvSpPr>
        <p:spPr>
          <a:xfrm>
            <a:off x="4067175" y="2420938"/>
            <a:ext cx="533400" cy="228600"/>
          </a:xfrm>
          <a:prstGeom prst="rightArrow">
            <a:avLst>
              <a:gd name="adj1" fmla="val 50000"/>
              <a:gd name="adj2" fmla="val 58225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1748" name="文本框 163871"/>
          <p:cNvSpPr txBox="1"/>
          <p:nvPr/>
        </p:nvSpPr>
        <p:spPr>
          <a:xfrm>
            <a:off x="5740400" y="5445125"/>
            <a:ext cx="1841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800" b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3895" name="文本框 163894"/>
          <p:cNvSpPr txBox="1"/>
          <p:nvPr/>
        </p:nvSpPr>
        <p:spPr>
          <a:xfrm>
            <a:off x="539750" y="476250"/>
            <a:ext cx="3672205" cy="58356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ea typeface="仿宋_GB2312" panose="02010609030101010101" pitchFamily="49" charset="-122"/>
              </a:rPr>
              <a:t>2. </a:t>
            </a:r>
            <a:r>
              <a:rPr lang="zh-CN" altLang="en-US" sz="2800" b="1" dirty="0">
                <a:ea typeface="仿宋_GB2312" panose="02010609030101010101" pitchFamily="49" charset="-122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</a:rPr>
              <a:t>Circuit Model</a:t>
            </a:r>
            <a:endParaRPr lang="en-US" altLang="zh-CN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63904" name="直接连接符 163903"/>
          <p:cNvSpPr/>
          <p:nvPr/>
        </p:nvSpPr>
        <p:spPr>
          <a:xfrm>
            <a:off x="5508625" y="1628775"/>
            <a:ext cx="0" cy="1223963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07" name="直接连接符 163906"/>
          <p:cNvSpPr/>
          <p:nvPr/>
        </p:nvSpPr>
        <p:spPr>
          <a:xfrm>
            <a:off x="7524750" y="1628775"/>
            <a:ext cx="0" cy="504825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08" name="直接连接符 163907"/>
          <p:cNvSpPr/>
          <p:nvPr/>
        </p:nvSpPr>
        <p:spPr>
          <a:xfrm>
            <a:off x="7524750" y="2708275"/>
            <a:ext cx="0" cy="720725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09" name="直接连接符 163908"/>
          <p:cNvSpPr/>
          <p:nvPr/>
        </p:nvSpPr>
        <p:spPr>
          <a:xfrm>
            <a:off x="5508625" y="2997200"/>
            <a:ext cx="0" cy="43180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10" name="直接连接符 163909"/>
          <p:cNvSpPr/>
          <p:nvPr/>
        </p:nvSpPr>
        <p:spPr>
          <a:xfrm>
            <a:off x="5508625" y="3429000"/>
            <a:ext cx="2016125" cy="0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12" name="直接连接符 163911"/>
          <p:cNvSpPr/>
          <p:nvPr/>
        </p:nvSpPr>
        <p:spPr>
          <a:xfrm>
            <a:off x="5508625" y="2708275"/>
            <a:ext cx="0" cy="144463"/>
          </a:xfrm>
          <a:prstGeom prst="line">
            <a:avLst/>
          </a:prstGeom>
          <a:ln w="38100" cap="flat" cmpd="sng">
            <a:solidFill>
              <a:srgbClr val="FFCC00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163939" name="组合 163938"/>
          <p:cNvGrpSpPr/>
          <p:nvPr/>
        </p:nvGrpSpPr>
        <p:grpSpPr>
          <a:xfrm>
            <a:off x="5402263" y="1989138"/>
            <a:ext cx="682625" cy="574675"/>
            <a:chOff x="3379" y="1344"/>
            <a:chExt cx="430" cy="362"/>
          </a:xfrm>
        </p:grpSpPr>
        <p:sp>
          <p:nvSpPr>
            <p:cNvPr id="31801" name="矩形 163898"/>
            <p:cNvSpPr/>
            <p:nvPr/>
          </p:nvSpPr>
          <p:spPr>
            <a:xfrm>
              <a:off x="3379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31802" name="对象 163915"/>
            <p:cNvGraphicFramePr/>
            <p:nvPr/>
          </p:nvGraphicFramePr>
          <p:xfrm>
            <a:off x="3560" y="1344"/>
            <a:ext cx="249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15570" imgH="137795" progId="Equation.3">
                    <p:embed/>
                  </p:oleObj>
                </mc:Choice>
                <mc:Fallback>
                  <p:oleObj r:id="rId3" imgW="115570" imgH="137795" progId="Equation.3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560" y="1344"/>
                          <a:ext cx="249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940" name="组合 163939"/>
          <p:cNvGrpSpPr/>
          <p:nvPr/>
        </p:nvGrpSpPr>
        <p:grpSpPr>
          <a:xfrm>
            <a:off x="7451725" y="2133600"/>
            <a:ext cx="700088" cy="574675"/>
            <a:chOff x="4694" y="1344"/>
            <a:chExt cx="441" cy="362"/>
          </a:xfrm>
        </p:grpSpPr>
        <p:sp>
          <p:nvSpPr>
            <p:cNvPr id="31799" name="矩形 163900"/>
            <p:cNvSpPr/>
            <p:nvPr/>
          </p:nvSpPr>
          <p:spPr>
            <a:xfrm>
              <a:off x="4694" y="1344"/>
              <a:ext cx="136" cy="362"/>
            </a:xfrm>
            <a:prstGeom prst="rect">
              <a:avLst/>
            </a:prstGeom>
            <a:solidFill>
              <a:srgbClr val="FF9900"/>
            </a:solidFill>
            <a:ln w="9525" cap="flat" cmpd="sng">
              <a:solidFill>
                <a:srgbClr val="FF99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graphicFrame>
          <p:nvGraphicFramePr>
            <p:cNvPr id="31800" name="对象 163917"/>
            <p:cNvGraphicFramePr/>
            <p:nvPr/>
          </p:nvGraphicFramePr>
          <p:xfrm>
            <a:off x="4867" y="1344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27000" imgH="137795" progId="Equation.3">
                    <p:embed/>
                  </p:oleObj>
                </mc:Choice>
                <mc:Fallback>
                  <p:oleObj r:id="rId5" imgW="127000" imgH="137795" progId="Equation.3">
                    <p:embed/>
                    <p:pic>
                      <p:nvPicPr>
                        <p:cNvPr id="0" name="图片 3077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67" y="1344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938" name="组合 163937"/>
          <p:cNvGrpSpPr/>
          <p:nvPr/>
        </p:nvGrpSpPr>
        <p:grpSpPr>
          <a:xfrm>
            <a:off x="5148263" y="2781300"/>
            <a:ext cx="1130300" cy="455613"/>
            <a:chOff x="3243" y="1752"/>
            <a:chExt cx="712" cy="287"/>
          </a:xfrm>
        </p:grpSpPr>
        <p:sp>
          <p:nvSpPr>
            <p:cNvPr id="31796" name="直接连接符 163901"/>
            <p:cNvSpPr/>
            <p:nvPr/>
          </p:nvSpPr>
          <p:spPr>
            <a:xfrm>
              <a:off x="3334" y="1888"/>
              <a:ext cx="226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97" name="直接连接符 163902"/>
            <p:cNvSpPr/>
            <p:nvPr/>
          </p:nvSpPr>
          <p:spPr>
            <a:xfrm>
              <a:off x="3243" y="1797"/>
              <a:ext cx="408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none" w="med" len="med"/>
            </a:ln>
          </p:spPr>
        </p:sp>
        <p:graphicFrame>
          <p:nvGraphicFramePr>
            <p:cNvPr id="31798" name="对象 163918"/>
            <p:cNvGraphicFramePr/>
            <p:nvPr/>
          </p:nvGraphicFramePr>
          <p:xfrm>
            <a:off x="3687" y="1752"/>
            <a:ext cx="268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27000" imgH="137795" progId="Equation.3">
                    <p:embed/>
                  </p:oleObj>
                </mc:Choice>
                <mc:Fallback>
                  <p:oleObj r:id="rId7" imgW="127000" imgH="137795" progId="Equation.3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FFFFFF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687" y="1752"/>
                          <a:ext cx="268" cy="28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3941" name="组合 163940"/>
          <p:cNvGrpSpPr/>
          <p:nvPr/>
        </p:nvGrpSpPr>
        <p:grpSpPr>
          <a:xfrm>
            <a:off x="614811" y="1294765"/>
            <a:ext cx="4030765" cy="2547938"/>
            <a:chOff x="-34" y="753"/>
            <a:chExt cx="2468" cy="1605"/>
          </a:xfrm>
        </p:grpSpPr>
        <p:grpSp>
          <p:nvGrpSpPr>
            <p:cNvPr id="31774" name="组合 163846"/>
            <p:cNvGrpSpPr/>
            <p:nvPr/>
          </p:nvGrpSpPr>
          <p:grpSpPr>
            <a:xfrm>
              <a:off x="1215" y="1042"/>
              <a:ext cx="336" cy="239"/>
              <a:chOff x="1344" y="1884"/>
              <a:chExt cx="336" cy="239"/>
            </a:xfrm>
          </p:grpSpPr>
          <p:graphicFrame>
            <p:nvGraphicFramePr>
              <p:cNvPr id="31794" name="对象 163847"/>
              <p:cNvGraphicFramePr/>
              <p:nvPr/>
            </p:nvGraphicFramePr>
            <p:xfrm>
              <a:off x="1344" y="1884"/>
              <a:ext cx="336" cy="2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6126480" imgH="4434840" progId="Visio.Drawing.4">
                      <p:embed/>
                    </p:oleObj>
                  </mc:Choice>
                  <mc:Fallback>
                    <p:oleObj r:id="rId9" imgW="6126480" imgH="4434840" progId="Visio.Drawing.4">
                      <p:embed/>
                      <p:pic>
                        <p:nvPicPr>
                          <p:cNvPr id="0" name="图片 3078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344" y="1884"/>
                            <a:ext cx="336" cy="239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95" name="直接连接符 163848"/>
              <p:cNvSpPr/>
              <p:nvPr/>
            </p:nvSpPr>
            <p:spPr>
              <a:xfrm flipV="1">
                <a:off x="1440" y="2016"/>
                <a:ext cx="144" cy="0"/>
              </a:xfrm>
              <a:prstGeom prst="line">
                <a:avLst/>
              </a:prstGeom>
              <a:ln w="381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1775" name="组合 163849"/>
            <p:cNvGrpSpPr/>
            <p:nvPr/>
          </p:nvGrpSpPr>
          <p:grpSpPr>
            <a:xfrm>
              <a:off x="687" y="1425"/>
              <a:ext cx="288" cy="480"/>
              <a:chOff x="864" y="2555"/>
              <a:chExt cx="288" cy="480"/>
            </a:xfrm>
          </p:grpSpPr>
          <p:sp>
            <p:nvSpPr>
              <p:cNvPr id="31792" name="圆柱形 163850"/>
              <p:cNvSpPr/>
              <p:nvPr/>
            </p:nvSpPr>
            <p:spPr>
              <a:xfrm>
                <a:off x="864" y="2555"/>
                <a:ext cx="288" cy="480"/>
              </a:xfrm>
              <a:prstGeom prst="can">
                <a:avLst>
                  <a:gd name="adj" fmla="val 41667"/>
                </a:avLst>
              </a:prstGeom>
              <a:solidFill>
                <a:srgbClr val="00FFFF"/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31793" name="圆柱形 163851"/>
              <p:cNvSpPr/>
              <p:nvPr/>
            </p:nvSpPr>
            <p:spPr>
              <a:xfrm>
                <a:off x="960" y="2555"/>
                <a:ext cx="96" cy="85"/>
              </a:xfrm>
              <a:prstGeom prst="can">
                <a:avLst>
                  <a:gd name="adj" fmla="val 45690"/>
                </a:avLst>
              </a:prstGeom>
              <a:solidFill>
                <a:srgbClr val="00FFFF"/>
              </a:solidFill>
              <a:ln w="12700" cap="flat" cmpd="sng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32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lvl="1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lvl="2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lvl="3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90000"/>
                  <a:buFont typeface="Wingdings" panose="05000000000000000000" pitchFamily="2" charset="2"/>
                  <a:buChar char="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lvl="4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w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</a:lstStyle>
              <a:p>
                <a:pPr marL="0" lvl="0" indent="0" algn="ctr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zh-CN" altLang="en-US" sz="2400" b="1" dirty="0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31776" name="任意多边形 163852"/>
            <p:cNvSpPr/>
            <p:nvPr/>
          </p:nvSpPr>
          <p:spPr>
            <a:xfrm>
              <a:off x="831" y="1174"/>
              <a:ext cx="432" cy="240"/>
            </a:xfrm>
            <a:custGeom>
              <a:avLst/>
              <a:gdLst/>
              <a:ahLst/>
              <a:cxnLst>
                <a:cxn ang="0">
                  <a:pos x="0" y="240"/>
                </a:cxn>
                <a:cxn ang="0">
                  <a:pos x="0" y="0"/>
                </a:cxn>
                <a:cxn ang="0">
                  <a:pos x="432" y="0"/>
                </a:cxn>
              </a:cxnLst>
              <a:rect l="0" t="0" r="0" b="0"/>
              <a:pathLst>
                <a:path w="432" h="240">
                  <a:moveTo>
                    <a:pt x="0" y="240"/>
                  </a:moveTo>
                  <a:lnTo>
                    <a:pt x="0" y="0"/>
                  </a:lnTo>
                  <a:lnTo>
                    <a:pt x="432" y="0"/>
                  </a:lnTo>
                </a:path>
              </a:pathLst>
            </a:custGeom>
            <a:noFill/>
            <a:ln w="3810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7" name="任意多边形 163853"/>
            <p:cNvSpPr/>
            <p:nvPr/>
          </p:nvSpPr>
          <p:spPr>
            <a:xfrm>
              <a:off x="1503" y="1174"/>
              <a:ext cx="576" cy="62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24" y="0"/>
                </a:cxn>
                <a:cxn ang="0">
                  <a:pos x="324" y="624"/>
                </a:cxn>
                <a:cxn ang="0">
                  <a:pos x="889" y="624"/>
                </a:cxn>
              </a:cxnLst>
              <a:rect l="0" t="0" r="0" b="0"/>
              <a:pathLst>
                <a:path w="528" h="624">
                  <a:moveTo>
                    <a:pt x="0" y="0"/>
                  </a:moveTo>
                  <a:lnTo>
                    <a:pt x="192" y="0"/>
                  </a:lnTo>
                  <a:lnTo>
                    <a:pt x="192" y="624"/>
                  </a:lnTo>
                  <a:lnTo>
                    <a:pt x="528" y="624"/>
                  </a:lnTo>
                </a:path>
              </a:pathLst>
            </a:custGeom>
            <a:noFill/>
            <a:ln w="3810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8" name="任意多边形 163854"/>
            <p:cNvSpPr/>
            <p:nvPr/>
          </p:nvSpPr>
          <p:spPr>
            <a:xfrm>
              <a:off x="839" y="1842"/>
              <a:ext cx="1248" cy="240"/>
            </a:xfrm>
            <a:custGeom>
              <a:avLst/>
              <a:gdLst/>
              <a:ahLst/>
              <a:cxnLst>
                <a:cxn ang="0">
                  <a:pos x="1248" y="0"/>
                </a:cxn>
                <a:cxn ang="0">
                  <a:pos x="1248" y="240"/>
                </a:cxn>
                <a:cxn ang="0">
                  <a:pos x="0" y="240"/>
                </a:cxn>
                <a:cxn ang="0">
                  <a:pos x="0" y="48"/>
                </a:cxn>
              </a:cxnLst>
              <a:rect l="0" t="0" r="0" b="0"/>
              <a:pathLst>
                <a:path w="1248" h="240">
                  <a:moveTo>
                    <a:pt x="1248" y="0"/>
                  </a:moveTo>
                  <a:lnTo>
                    <a:pt x="1248" y="240"/>
                  </a:lnTo>
                  <a:lnTo>
                    <a:pt x="0" y="240"/>
                  </a:lnTo>
                  <a:lnTo>
                    <a:pt x="0" y="48"/>
                  </a:lnTo>
                </a:path>
              </a:pathLst>
            </a:custGeom>
            <a:noFill/>
            <a:ln w="38100" cap="flat" cmpd="sng">
              <a:solidFill>
                <a:schemeClr val="tx2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79" name="组合 163856"/>
            <p:cNvGrpSpPr/>
            <p:nvPr/>
          </p:nvGrpSpPr>
          <p:grpSpPr>
            <a:xfrm>
              <a:off x="1854" y="1335"/>
              <a:ext cx="471" cy="256"/>
              <a:chOff x="2031" y="2465"/>
              <a:chExt cx="471" cy="256"/>
            </a:xfrm>
          </p:grpSpPr>
          <p:sp>
            <p:nvSpPr>
              <p:cNvPr id="31785" name="任意多边形 163857"/>
              <p:cNvSpPr/>
              <p:nvPr/>
            </p:nvSpPr>
            <p:spPr>
              <a:xfrm>
                <a:off x="2031" y="2708"/>
                <a:ext cx="86" cy="9"/>
              </a:xfrm>
              <a:custGeom>
                <a:avLst/>
                <a:gdLst/>
                <a:ahLst/>
                <a:cxnLst>
                  <a:cxn ang="0">
                    <a:pos x="86" y="9"/>
                  </a:cxn>
                  <a:cxn ang="0">
                    <a:pos x="0" y="0"/>
                  </a:cxn>
                </a:cxnLst>
                <a:rect l="0" t="0" r="0" b="0"/>
                <a:pathLst>
                  <a:path w="86" h="9">
                    <a:moveTo>
                      <a:pt x="86" y="9"/>
                    </a:moveTo>
                    <a:lnTo>
                      <a:pt x="0" y="0"/>
                    </a:lnTo>
                  </a:path>
                </a:pathLst>
              </a:cu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6" name="任意多边形 163858"/>
              <p:cNvSpPr/>
              <p:nvPr/>
            </p:nvSpPr>
            <p:spPr>
              <a:xfrm>
                <a:off x="2258" y="2465"/>
                <a:ext cx="1" cy="6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66"/>
                  </a:cxn>
                </a:cxnLst>
                <a:rect l="0" t="0" r="0" b="0"/>
                <a:pathLst>
                  <a:path w="1" h="66">
                    <a:moveTo>
                      <a:pt x="0" y="0"/>
                    </a:moveTo>
                    <a:lnTo>
                      <a:pt x="0" y="66"/>
                    </a:lnTo>
                  </a:path>
                </a:pathLst>
              </a:cu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87" name="直接连接符 163859"/>
              <p:cNvSpPr/>
              <p:nvPr/>
            </p:nvSpPr>
            <p:spPr>
              <a:xfrm rot="-68746">
                <a:off x="2112" y="2496"/>
                <a:ext cx="48" cy="59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88" name="直接连接符 163860"/>
              <p:cNvSpPr/>
              <p:nvPr/>
            </p:nvSpPr>
            <p:spPr>
              <a:xfrm rot="-708147">
                <a:off x="2064" y="2592"/>
                <a:ext cx="48" cy="37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89" name="直接连接符 163861"/>
              <p:cNvSpPr/>
              <p:nvPr/>
            </p:nvSpPr>
            <p:spPr>
              <a:xfrm flipH="1">
                <a:off x="2352" y="2496"/>
                <a:ext cx="29" cy="48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90" name="直接连接符 163862"/>
              <p:cNvSpPr/>
              <p:nvPr/>
            </p:nvSpPr>
            <p:spPr>
              <a:xfrm rot="823120" flipH="1">
                <a:off x="2400" y="2581"/>
                <a:ext cx="48" cy="48"/>
              </a:xfrm>
              <a:prstGeom prst="line">
                <a:avLst/>
              </a:prstGeom>
              <a:ln w="127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1791" name="任意多边形 163863"/>
              <p:cNvSpPr/>
              <p:nvPr/>
            </p:nvSpPr>
            <p:spPr>
              <a:xfrm>
                <a:off x="2439" y="2703"/>
                <a:ext cx="63" cy="18"/>
              </a:xfrm>
              <a:custGeom>
                <a:avLst/>
                <a:gdLst/>
                <a:ahLst/>
                <a:cxnLst>
                  <a:cxn ang="0">
                    <a:pos x="63" y="0"/>
                  </a:cxn>
                  <a:cxn ang="0">
                    <a:pos x="0" y="18"/>
                  </a:cxn>
                </a:cxnLst>
                <a:rect l="0" t="0" r="0" b="0"/>
                <a:pathLst>
                  <a:path w="63" h="18">
                    <a:moveTo>
                      <a:pt x="63" y="0"/>
                    </a:moveTo>
                    <a:lnTo>
                      <a:pt x="0" y="18"/>
                    </a:lnTo>
                  </a:path>
                </a:pathLst>
              </a:cu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780" name="文本框 163864"/>
            <p:cNvSpPr txBox="1"/>
            <p:nvPr/>
          </p:nvSpPr>
          <p:spPr>
            <a:xfrm>
              <a:off x="783" y="2068"/>
              <a:ext cx="1542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connecting wire</a:t>
              </a:r>
              <a:r>
                <a:rPr lang="en-US" altLang="zh-CN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31781" name="文本框 163865"/>
            <p:cNvSpPr txBox="1"/>
            <p:nvPr/>
          </p:nvSpPr>
          <p:spPr>
            <a:xfrm rot="16200000">
              <a:off x="179" y="1275"/>
              <a:ext cx="348" cy="774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eaVert" wrap="square"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battery</a:t>
              </a:r>
            </a:p>
          </p:txBody>
        </p:sp>
        <p:sp>
          <p:nvSpPr>
            <p:cNvPr id="31782" name="文本框 163866"/>
            <p:cNvSpPr txBox="1"/>
            <p:nvPr/>
          </p:nvSpPr>
          <p:spPr>
            <a:xfrm>
              <a:off x="975" y="753"/>
              <a:ext cx="720" cy="290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switch</a:t>
              </a:r>
            </a:p>
          </p:txBody>
        </p:sp>
        <p:sp>
          <p:nvSpPr>
            <p:cNvPr id="31783" name="文本框 163867"/>
            <p:cNvSpPr txBox="1"/>
            <p:nvPr/>
          </p:nvSpPr>
          <p:spPr>
            <a:xfrm>
              <a:off x="1729" y="878"/>
              <a:ext cx="705" cy="523"/>
            </a:xfrm>
            <a:prstGeom prst="rect">
              <a:avLst/>
            </a:prstGeom>
            <a:noFill/>
            <a:ln w="12700">
              <a:noFill/>
            </a:ln>
          </p:spPr>
          <p:txBody>
            <a:bodyPr anchor="ctr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50000"/>
                </a:spcBef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400" b="1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Light bulb</a:t>
              </a:r>
            </a:p>
          </p:txBody>
        </p:sp>
        <p:sp>
          <p:nvSpPr>
            <p:cNvPr id="31784" name="Litebulb"/>
            <p:cNvSpPr>
              <a:spLocks noEditPoints="1"/>
            </p:cNvSpPr>
            <p:nvPr/>
          </p:nvSpPr>
          <p:spPr>
            <a:xfrm>
              <a:off x="1927" y="1434"/>
              <a:ext cx="272" cy="40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0" b="0"/>
              <a:pathLst>
                <a:path w="21600" h="2160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>
                <a:alpha val="100000"/>
              </a:srgbClr>
            </a:solidFill>
            <a:ln w="57150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63927" name="矩形标注 163926" descr="羊皮纸"/>
          <p:cNvSpPr/>
          <p:nvPr/>
        </p:nvSpPr>
        <p:spPr>
          <a:xfrm>
            <a:off x="6732905" y="592455"/>
            <a:ext cx="2322195" cy="576580"/>
          </a:xfrm>
          <a:prstGeom prst="wedgeRectCallout">
            <a:avLst>
              <a:gd name="adj1" fmla="val -43750"/>
              <a:gd name="adj2" fmla="val 70000"/>
            </a:avLst>
          </a:prstGeom>
          <a:blipFill rotWithShape="1">
            <a:blip r:embed="rId11"/>
          </a:blipFill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09090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circuit diagram</a:t>
            </a:r>
          </a:p>
        </p:txBody>
      </p:sp>
      <p:sp>
        <p:nvSpPr>
          <p:cNvPr id="31761" name="右箭头 163927"/>
          <p:cNvSpPr/>
          <p:nvPr/>
        </p:nvSpPr>
        <p:spPr>
          <a:xfrm>
            <a:off x="2771775" y="4365625"/>
            <a:ext cx="431800" cy="142875"/>
          </a:xfrm>
          <a:prstGeom prst="rightArrow">
            <a:avLst>
              <a:gd name="adj1" fmla="val 50000"/>
              <a:gd name="adj2" fmla="val 75415"/>
            </a:avLst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3929" name="右箭头 163928"/>
          <p:cNvSpPr/>
          <p:nvPr/>
        </p:nvSpPr>
        <p:spPr>
          <a:xfrm>
            <a:off x="2720658" y="4265930"/>
            <a:ext cx="533400" cy="228600"/>
          </a:xfrm>
          <a:prstGeom prst="rightArrow">
            <a:avLst>
              <a:gd name="adj1" fmla="val 50000"/>
              <a:gd name="adj2" fmla="val 58225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3930" name="文本框 163929"/>
          <p:cNvSpPr txBox="1"/>
          <p:nvPr/>
        </p:nvSpPr>
        <p:spPr>
          <a:xfrm>
            <a:off x="323850" y="5448300"/>
            <a:ext cx="3095625" cy="46037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Ideal circuit element</a:t>
            </a:r>
          </a:p>
        </p:txBody>
      </p:sp>
      <p:sp>
        <p:nvSpPr>
          <p:cNvPr id="163931" name="右箭头 163930"/>
          <p:cNvSpPr/>
          <p:nvPr/>
        </p:nvSpPr>
        <p:spPr>
          <a:xfrm>
            <a:off x="3419475" y="5563870"/>
            <a:ext cx="533400" cy="228600"/>
          </a:xfrm>
          <a:prstGeom prst="rightArrow">
            <a:avLst>
              <a:gd name="adj1" fmla="val 50000"/>
              <a:gd name="adj2" fmla="val 58225"/>
            </a:avLst>
          </a:prstGeom>
          <a:solidFill>
            <a:schemeClr val="tx1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31765" name="文本框 163931"/>
          <p:cNvSpPr txBox="1"/>
          <p:nvPr/>
        </p:nvSpPr>
        <p:spPr>
          <a:xfrm>
            <a:off x="3851275" y="5519738"/>
            <a:ext cx="3168650" cy="45720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163933" name="文本框 163932"/>
          <p:cNvSpPr txBox="1"/>
          <p:nvPr/>
        </p:nvSpPr>
        <p:spPr>
          <a:xfrm>
            <a:off x="4051300" y="5448300"/>
            <a:ext cx="5003800" cy="829945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An ideal element having certain electromagnetic properties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63934" name="文本框 163933"/>
          <p:cNvSpPr txBox="1"/>
          <p:nvPr/>
        </p:nvSpPr>
        <p:spPr>
          <a:xfrm>
            <a:off x="539115" y="4149725"/>
            <a:ext cx="2304415" cy="4603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sym typeface="+mn-ea"/>
              </a:rPr>
              <a:t>circuit model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grpSp>
        <p:nvGrpSpPr>
          <p:cNvPr id="163937" name="组合 163936"/>
          <p:cNvGrpSpPr/>
          <p:nvPr/>
        </p:nvGrpSpPr>
        <p:grpSpPr>
          <a:xfrm>
            <a:off x="5508625" y="1268413"/>
            <a:ext cx="2016125" cy="576262"/>
            <a:chOff x="3470" y="799"/>
            <a:chExt cx="1270" cy="363"/>
          </a:xfrm>
        </p:grpSpPr>
        <p:sp>
          <p:nvSpPr>
            <p:cNvPr id="31770" name="直接连接符 163904"/>
            <p:cNvSpPr/>
            <p:nvPr/>
          </p:nvSpPr>
          <p:spPr>
            <a:xfrm>
              <a:off x="3470" y="1026"/>
              <a:ext cx="589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31771" name="直接连接符 163905"/>
            <p:cNvSpPr/>
            <p:nvPr/>
          </p:nvSpPr>
          <p:spPr>
            <a:xfrm>
              <a:off x="4286" y="1026"/>
              <a:ext cx="454" cy="0"/>
            </a:xfrm>
            <a:prstGeom prst="line">
              <a:avLst/>
            </a:prstGeom>
            <a:ln w="38100" cap="flat" cmpd="sng">
              <a:solidFill>
                <a:srgbClr val="FFCC00"/>
              </a:solidFill>
              <a:prstDash val="solid"/>
              <a:headEnd type="none" w="med" len="med"/>
              <a:tailEnd type="oval" w="med" len="med"/>
            </a:ln>
          </p:spPr>
        </p:sp>
        <p:sp>
          <p:nvSpPr>
            <p:cNvPr id="31772" name="直接连接符 163910"/>
            <p:cNvSpPr/>
            <p:nvPr/>
          </p:nvSpPr>
          <p:spPr>
            <a:xfrm>
              <a:off x="4105" y="845"/>
              <a:ext cx="181" cy="181"/>
            </a:xfrm>
            <a:prstGeom prst="line">
              <a:avLst/>
            </a:prstGeom>
            <a:ln w="38100" cap="flat" cmpd="sng">
              <a:solidFill>
                <a:srgbClr val="FFCC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1773" name="直接连接符 163935"/>
            <p:cNvSpPr/>
            <p:nvPr/>
          </p:nvSpPr>
          <p:spPr>
            <a:xfrm flipH="1">
              <a:off x="4150" y="799"/>
              <a:ext cx="91" cy="363"/>
            </a:xfrm>
            <a:prstGeom prst="line">
              <a:avLst/>
            </a:prstGeom>
            <a:ln w="38100" cap="sq" cmpd="sng">
              <a:solidFill>
                <a:srgbClr val="FF3300"/>
              </a:solidFill>
              <a:prstDash val="solid"/>
              <a:headEnd type="none" w="med" len="med"/>
              <a:tailEnd type="triangle" w="med" len="med"/>
            </a:ln>
            <a:effectLst>
              <a:prstShdw prst="shdw17" dist="17961" dir="2699999">
                <a:srgbClr val="991F00"/>
              </a:prstShdw>
            </a:effectLst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63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163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3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6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6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6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63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3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16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3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3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163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5" grpId="0"/>
      <p:bldP spid="163895" grpId="0" bldLvl="0" animBg="1"/>
      <p:bldP spid="163927" grpId="0" bldLvl="0" animBg="1"/>
      <p:bldP spid="163930" grpId="0"/>
      <p:bldP spid="163933" grpId="0"/>
      <p:bldP spid="1639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70" name="文本框 164869"/>
          <p:cNvSpPr txBox="1"/>
          <p:nvPr/>
        </p:nvSpPr>
        <p:spPr>
          <a:xfrm>
            <a:off x="468630" y="341630"/>
            <a:ext cx="6071235" cy="583565"/>
          </a:xfrm>
          <a:prstGeom prst="rect">
            <a:avLst/>
          </a:prstGeom>
          <a:solidFill>
            <a:srgbClr val="00808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Several basic circuit elements：</a:t>
            </a:r>
          </a:p>
        </p:txBody>
      </p:sp>
      <p:sp>
        <p:nvSpPr>
          <p:cNvPr id="164871" name="文本框 164870"/>
          <p:cNvSpPr txBox="1"/>
          <p:nvPr/>
        </p:nvSpPr>
        <p:spPr>
          <a:xfrm>
            <a:off x="311150" y="1203643"/>
            <a:ext cx="7696200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R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esistor：</a:t>
            </a:r>
          </a:p>
          <a:p>
            <a:pPr marL="0" lvl="0" indent="0" algn="ctr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 device that consumes electrical energy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</a:p>
        </p:txBody>
      </p:sp>
      <p:sp>
        <p:nvSpPr>
          <p:cNvPr id="164872" name="文本框 164871"/>
          <p:cNvSpPr txBox="1"/>
          <p:nvPr/>
        </p:nvSpPr>
        <p:spPr>
          <a:xfrm>
            <a:off x="311150" y="2126298"/>
            <a:ext cx="7407910" cy="12604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Inductor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s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：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A device that produces a magnetic field and   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stores its energy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</a:p>
        </p:txBody>
      </p:sp>
      <p:sp>
        <p:nvSpPr>
          <p:cNvPr id="164873" name="文本框 164872"/>
          <p:cNvSpPr txBox="1"/>
          <p:nvPr/>
        </p:nvSpPr>
        <p:spPr>
          <a:xfrm>
            <a:off x="311150" y="3500756"/>
            <a:ext cx="8064500" cy="12604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Capactors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：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 A device that generates an electric field and 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 stores its energy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</a:p>
        </p:txBody>
      </p:sp>
      <p:sp>
        <p:nvSpPr>
          <p:cNvPr id="164874" name="文本框 164873"/>
          <p:cNvSpPr txBox="1"/>
          <p:nvPr/>
        </p:nvSpPr>
        <p:spPr>
          <a:xfrm>
            <a:off x="310833" y="4785362"/>
            <a:ext cx="8229600" cy="126047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Power</a:t>
            </a:r>
            <a:r>
              <a:rPr lang="zh-CN" altLang="en-US" sz="2800" b="1" dirty="0">
                <a:solidFill>
                  <a:srgbClr val="FFFF00"/>
                </a:solidFill>
                <a:latin typeface="Times New Roman" panose="02020603050405020304" pitchFamily="18" charset="0"/>
                <a:ea typeface="仿宋_GB2312" panose="02010609030101010101" pitchFamily="49" charset="-122"/>
              </a:rPr>
              <a:t> source：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 A device that converts other forms of energy           </a:t>
            </a:r>
          </a:p>
          <a:p>
            <a:pPr marL="0" lvl="0" indent="0" algn="l"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             into electrical energy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.</a:t>
            </a:r>
          </a:p>
        </p:txBody>
      </p:sp>
      <p:pic>
        <p:nvPicPr>
          <p:cNvPr id="164909" name="Picture 4"/>
          <p:cNvPicPr preferRelativeResize="0"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4805" y="1186498"/>
            <a:ext cx="4318000" cy="3598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916" name="图片 164915" descr="4e0b3ea4bbe620e49152ee7e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927225" y="1559878"/>
            <a:ext cx="4318000" cy="3598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918" name="图片 164917" descr="8cf0d5130f0c4c30dd5401c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926908" y="1559878"/>
            <a:ext cx="4318000" cy="3598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910" name="Picture 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927225" y="1559560"/>
            <a:ext cx="4318000" cy="3598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4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4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90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4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6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9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16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4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4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49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0" grpId="0" bldLvl="0" animBg="1"/>
      <p:bldP spid="164871" grpId="0"/>
      <p:bldP spid="164872" grpId="0"/>
      <p:bldP spid="164873" grpId="0"/>
      <p:bldP spid="1648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椭圆 165899"/>
          <p:cNvSpPr/>
          <p:nvPr/>
        </p:nvSpPr>
        <p:spPr>
          <a:xfrm>
            <a:off x="2700338" y="1052513"/>
            <a:ext cx="142875" cy="73025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graphicFrame>
        <p:nvGraphicFramePr>
          <p:cNvPr id="165926" name="内容占位符 165925"/>
          <p:cNvGraphicFramePr>
            <a:graphicFrameLocks noGrp="1"/>
          </p:cNvGraphicFramePr>
          <p:nvPr>
            <p:ph sz="quarter" idx="1"/>
          </p:nvPr>
        </p:nvGraphicFramePr>
        <p:xfrm>
          <a:off x="539750" y="1052513"/>
          <a:ext cx="3240088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93315" imgH="1422400" progId="Visio.Drawing.6">
                  <p:embed/>
                </p:oleObj>
              </mc:Choice>
              <mc:Fallback>
                <p:oleObj r:id="rId3" imgW="2393315" imgH="1422400" progId="Visio.Drawing.6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>
                      <a:xfrm>
                        <a:off x="539750" y="1052513"/>
                        <a:ext cx="3240088" cy="19177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70" name="内容占位符 165969"/>
          <p:cNvGraphicFramePr>
            <a:graphicFrameLocks noGrp="1"/>
          </p:cNvGraphicFramePr>
          <p:nvPr>
            <p:ph sz="quarter" idx="2"/>
          </p:nvPr>
        </p:nvGraphicFramePr>
        <p:xfrm>
          <a:off x="5319713" y="1773238"/>
          <a:ext cx="313848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004570" imgH="158115" progId="Visio.Drawing.6">
                  <p:embed/>
                </p:oleObj>
              </mc:Choice>
              <mc:Fallback>
                <p:oleObj r:id="rId5" imgW="1004570" imgH="158115" progId="Visio.Drawing.6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>
                      <a:xfrm>
                        <a:off x="5319713" y="1773238"/>
                        <a:ext cx="3138487" cy="4445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63" name="内容占位符 165962"/>
          <p:cNvGraphicFramePr>
            <a:graphicFrameLocks noGrp="1"/>
          </p:cNvGraphicFramePr>
          <p:nvPr>
            <p:ph sz="quarter" idx="3"/>
          </p:nvPr>
        </p:nvGraphicFramePr>
        <p:xfrm>
          <a:off x="5170488" y="2493963"/>
          <a:ext cx="3138487" cy="1370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993140" imgH="451485" progId="Visio.Drawing.6">
                  <p:embed/>
                </p:oleObj>
              </mc:Choice>
              <mc:Fallback>
                <p:oleObj r:id="rId7" imgW="993140" imgH="451485" progId="Visio.Drawing.6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>
                      <a:xfrm>
                        <a:off x="5170488" y="2493963"/>
                        <a:ext cx="3138487" cy="1370012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28" name="直接连接符 165927"/>
          <p:cNvSpPr/>
          <p:nvPr/>
        </p:nvSpPr>
        <p:spPr>
          <a:xfrm>
            <a:off x="3995738" y="1916113"/>
            <a:ext cx="100965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929" name="直接连接符 165928"/>
          <p:cNvSpPr/>
          <p:nvPr/>
        </p:nvSpPr>
        <p:spPr>
          <a:xfrm>
            <a:off x="3995738" y="2276475"/>
            <a:ext cx="1008062" cy="72072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930" name="直接连接符 165929"/>
          <p:cNvSpPr/>
          <p:nvPr/>
        </p:nvSpPr>
        <p:spPr>
          <a:xfrm flipV="1">
            <a:off x="3924300" y="1196975"/>
            <a:ext cx="1008063" cy="35877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165973" name="对象 165972"/>
          <p:cNvGraphicFramePr/>
          <p:nvPr/>
        </p:nvGraphicFramePr>
        <p:xfrm>
          <a:off x="5292725" y="981075"/>
          <a:ext cx="26638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789940" imgH="124460" progId="Visio.Drawing.6">
                  <p:embed/>
                </p:oleObj>
              </mc:Choice>
              <mc:Fallback>
                <p:oleObj r:id="rId9" imgW="789940" imgH="124460" progId="Visio.Drawing.6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2725" y="981075"/>
                        <a:ext cx="2663825" cy="385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75" name="文本框 165974"/>
          <p:cNvSpPr txBox="1"/>
          <p:nvPr/>
        </p:nvSpPr>
        <p:spPr>
          <a:xfrm>
            <a:off x="539750" y="405130"/>
            <a:ext cx="1656080" cy="521970"/>
          </a:xfrm>
          <a:prstGeom prst="rect">
            <a:avLst/>
          </a:prstGeom>
          <a:solidFill>
            <a:srgbClr val="990033"/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</a:rPr>
              <a:t>Example:</a:t>
            </a:r>
          </a:p>
        </p:txBody>
      </p:sp>
      <p:sp>
        <p:nvSpPr>
          <p:cNvPr id="165976" name="文本框 165975"/>
          <p:cNvSpPr txBox="1"/>
          <p:nvPr/>
        </p:nvSpPr>
        <p:spPr>
          <a:xfrm>
            <a:off x="285750" y="3549650"/>
            <a:ext cx="4718050" cy="521970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3. 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Lumped parameter circuit</a:t>
            </a:r>
          </a:p>
        </p:txBody>
      </p:sp>
      <p:sp>
        <p:nvSpPr>
          <p:cNvPr id="165977" name="直接连接符 165976"/>
          <p:cNvSpPr/>
          <p:nvPr/>
        </p:nvSpPr>
        <p:spPr>
          <a:xfrm>
            <a:off x="1043940" y="4456748"/>
            <a:ext cx="6477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65978" name="文本框 165977"/>
          <p:cNvSpPr txBox="1"/>
          <p:nvPr/>
        </p:nvSpPr>
        <p:spPr>
          <a:xfrm>
            <a:off x="1892935" y="4227195"/>
            <a:ext cx="6063615" cy="4603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A circuit composed of lumped elements</a:t>
            </a:r>
          </a:p>
        </p:txBody>
      </p:sp>
      <p:sp>
        <p:nvSpPr>
          <p:cNvPr id="165982" name="矩形 165981"/>
          <p:cNvSpPr/>
          <p:nvPr/>
        </p:nvSpPr>
        <p:spPr>
          <a:xfrm>
            <a:off x="1170940" y="5050155"/>
            <a:ext cx="2753360" cy="4603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 dirty="0">
                <a:latin typeface="Times New Roman" panose="02020603050405020304" pitchFamily="18" charset="0"/>
              </a:rPr>
              <a:t>Lumped conditions</a:t>
            </a:r>
          </a:p>
        </p:txBody>
      </p:sp>
      <p:sp>
        <p:nvSpPr>
          <p:cNvPr id="165983" name="直接连接符 165982"/>
          <p:cNvSpPr/>
          <p:nvPr/>
        </p:nvSpPr>
        <p:spPr>
          <a:xfrm>
            <a:off x="4523105" y="5279708"/>
            <a:ext cx="6477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aphicFrame>
        <p:nvGraphicFramePr>
          <p:cNvPr id="165984" name="内容占位符 165983"/>
          <p:cNvGraphicFramePr>
            <a:graphicFrameLocks noGrp="1"/>
          </p:cNvGraphicFramePr>
          <p:nvPr>
            <p:ph sz="quarter" idx="4"/>
          </p:nvPr>
        </p:nvGraphicFramePr>
        <p:xfrm>
          <a:off x="6066790" y="4971733"/>
          <a:ext cx="16446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313690" imgH="104775" progId="Equation.3">
                  <p:embed/>
                </p:oleObj>
              </mc:Choice>
              <mc:Fallback>
                <p:oleObj r:id="rId11" imgW="313690" imgH="10477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FF3300"/>
                          </a:clrTo>
                        </a:clrChange>
                      </a:blip>
                      <a:srcRect/>
                      <a:stretch>
                        <a:fillRect/>
                      </a:stretch>
                    </p:blipFill>
                    <p:spPr>
                      <a:xfrm>
                        <a:off x="6066790" y="4971733"/>
                        <a:ext cx="1644650" cy="6159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CC">
                              <a:alpha val="100000"/>
                            </a:srgbClr>
                          </a:gs>
                          <a:gs pos="100000">
                            <a:schemeClr val="tx1">
                              <a:alpha val="100000"/>
                            </a:schemeClr>
                          </a:gs>
                        </a:gsLst>
                        <a:lin ang="5400000" scaled="1"/>
                        <a:tileRect/>
                      </a:gradFill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988" name="文本框 165987"/>
          <p:cNvSpPr txBox="1"/>
          <p:nvPr/>
        </p:nvSpPr>
        <p:spPr>
          <a:xfrm>
            <a:off x="827088" y="5705475"/>
            <a:ext cx="8316912" cy="1014730"/>
          </a:xfrm>
          <a:prstGeom prst="rect">
            <a:avLst/>
          </a:prstGeom>
          <a:noFill/>
          <a:ln w="12700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d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: 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imensions of circuit elements</a:t>
            </a:r>
            <a:endParaRPr lang="en-US" altLang="zh-CN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  <a:p>
            <a:pPr marL="0" lvl="0" indent="0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i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λ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: working wavelength</a:t>
            </a:r>
          </a:p>
        </p:txBody>
      </p:sp>
      <p:sp>
        <p:nvSpPr>
          <p:cNvPr id="165989" name="直接连接符 165988"/>
          <p:cNvSpPr/>
          <p:nvPr/>
        </p:nvSpPr>
        <p:spPr>
          <a:xfrm flipV="1">
            <a:off x="4067175" y="692150"/>
            <a:ext cx="1008063" cy="358775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grpSp>
        <p:nvGrpSpPr>
          <p:cNvPr id="165993" name="组合 165992"/>
          <p:cNvGrpSpPr/>
          <p:nvPr/>
        </p:nvGrpSpPr>
        <p:grpSpPr>
          <a:xfrm>
            <a:off x="5364163" y="549275"/>
            <a:ext cx="2376487" cy="287338"/>
            <a:chOff x="3379" y="346"/>
            <a:chExt cx="1497" cy="181"/>
          </a:xfrm>
        </p:grpSpPr>
        <p:sp>
          <p:nvSpPr>
            <p:cNvPr id="35863" name="直接连接符 165990"/>
            <p:cNvSpPr/>
            <p:nvPr/>
          </p:nvSpPr>
          <p:spPr>
            <a:xfrm>
              <a:off x="3379" y="436"/>
              <a:ext cx="1497" cy="0"/>
            </a:xfrm>
            <a:prstGeom prst="line">
              <a:avLst/>
            </a:prstGeom>
            <a:ln w="19050" cap="sq" cmpd="sng">
              <a:solidFill>
                <a:srgbClr val="FFCC00"/>
              </a:solidFill>
              <a:prstDash val="solid"/>
              <a:headEnd type="oval" w="med" len="med"/>
              <a:tailEnd type="oval" w="med" len="med"/>
            </a:ln>
            <a:effectLst>
              <a:prstShdw prst="shdw17" dist="17961" dir="2699999">
                <a:srgbClr val="997A00"/>
              </a:prstShdw>
            </a:effectLst>
          </p:spPr>
        </p:sp>
        <p:sp>
          <p:nvSpPr>
            <p:cNvPr id="35864" name="矩形 165991"/>
            <p:cNvSpPr/>
            <p:nvPr/>
          </p:nvSpPr>
          <p:spPr>
            <a:xfrm>
              <a:off x="3787" y="346"/>
              <a:ext cx="499" cy="181"/>
            </a:xfrm>
            <a:prstGeom prst="rect">
              <a:avLst/>
            </a:prstGeom>
            <a:solidFill>
              <a:srgbClr val="FFCC00"/>
            </a:solidFill>
            <a:ln w="28575">
              <a:noFill/>
            </a:ln>
            <a:effectLst>
              <a:prstShdw prst="shdw17" dist="17961" dir="2699999">
                <a:srgbClr val="997A00"/>
              </a:prstShdw>
            </a:effectLst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32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lvl="1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lvl="2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lvl="3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" panose="05000000000000000000" pitchFamily="2" charset="2"/>
                <a:buChar char="ª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lvl="4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w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166005" name="图片 166004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1187450" y="404813"/>
            <a:ext cx="1979613" cy="2519362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66006" name="图片 166005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3492500" y="404813"/>
            <a:ext cx="1979613" cy="2519362"/>
          </a:xfrm>
          <a:prstGeom prst="rect">
            <a:avLst/>
          </a:prstGeom>
          <a:noFill/>
          <a:ln w="28575">
            <a:noFill/>
          </a:ln>
        </p:spPr>
      </p:pic>
      <p:pic>
        <p:nvPicPr>
          <p:cNvPr id="166007" name="图片 166006"/>
          <p:cNvPicPr preferRelativeResize="0"/>
          <p:nvPr/>
        </p:nvPicPr>
        <p:blipFill>
          <a:blip r:embed="rId15"/>
          <a:stretch>
            <a:fillRect/>
          </a:stretch>
        </p:blipFill>
        <p:spPr>
          <a:xfrm>
            <a:off x="5795963" y="404813"/>
            <a:ext cx="1979612" cy="2519362"/>
          </a:xfrm>
          <a:prstGeom prst="rect">
            <a:avLst/>
          </a:prstGeom>
          <a:noFill/>
          <a:ln w="2857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5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6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16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65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2000"/>
                                        <p:tgtEl>
                                          <p:spTgt spid="165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5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5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165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65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5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16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5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5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5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80" fill="hold"/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" fill="hold"/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6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6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6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75" grpId="0" bldLvl="0" animBg="1"/>
      <p:bldP spid="165976" grpId="0" bldLvl="0" animBg="1"/>
      <p:bldP spid="165978" grpId="0"/>
      <p:bldP spid="165982" grpId="0"/>
      <p:bldP spid="1659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矩形 166915"/>
          <p:cNvSpPr/>
          <p:nvPr/>
        </p:nvSpPr>
        <p:spPr>
          <a:xfrm>
            <a:off x="283845" y="164465"/>
            <a:ext cx="7044690" cy="706755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40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1.2 </a:t>
            </a:r>
            <a:r>
              <a:rPr lang="en-US" altLang="zh-CN" b="1" dirty="0">
                <a:latin typeface="Times New Roman" panose="02020603050405020304" pitchFamily="18" charset="0"/>
              </a:rPr>
              <a:t>Reference Direction and Power</a:t>
            </a:r>
          </a:p>
        </p:txBody>
      </p:sp>
      <p:sp>
        <p:nvSpPr>
          <p:cNvPr id="166918" name="文本框 166917"/>
          <p:cNvSpPr txBox="1"/>
          <p:nvPr/>
        </p:nvSpPr>
        <p:spPr>
          <a:xfrm>
            <a:off x="179705" y="1124268"/>
            <a:ext cx="5897245" cy="521970"/>
          </a:xfrm>
          <a:prstGeom prst="rect">
            <a:avLst/>
          </a:prstGeom>
          <a:solidFill>
            <a:srgbClr val="FF6600"/>
          </a:solidFill>
          <a:ln w="12700">
            <a:noFill/>
          </a:ln>
        </p:spPr>
        <p:txBody>
          <a:bodyPr wrap="square" anchor="ctr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1. </a:t>
            </a:r>
            <a:r>
              <a:rPr lang="zh-CN" altLang="en-US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Current Reference Direction</a:t>
            </a:r>
          </a:p>
        </p:txBody>
      </p:sp>
      <p:graphicFrame>
        <p:nvGraphicFramePr>
          <p:cNvPr id="166920" name="对象 166919"/>
          <p:cNvGraphicFramePr/>
          <p:nvPr/>
        </p:nvGraphicFramePr>
        <p:xfrm>
          <a:off x="2700020" y="4436745"/>
          <a:ext cx="3529013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46505" imgH="407035" progId="Equation.3">
                  <p:embed/>
                </p:oleObj>
              </mc:Choice>
              <mc:Fallback>
                <p:oleObj r:id="rId3" imgW="1246505" imgH="40703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00020" y="4436745"/>
                        <a:ext cx="3529013" cy="114617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FFCC99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  <a:tileRect/>
                      </a:gradFill>
                      <a:ln w="38100">
                        <a:noFill/>
                        <a:miter/>
                      </a:ln>
                      <a:effectLst>
                        <a:prstShdw prst="shdw17" dist="17961" dir="2699999">
                          <a:srgbClr val="997A5C"/>
                        </a:prst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5" name="右箭头 166924"/>
          <p:cNvSpPr/>
          <p:nvPr/>
        </p:nvSpPr>
        <p:spPr>
          <a:xfrm>
            <a:off x="2117725" y="3115945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6926" name="文本框 166925"/>
          <p:cNvSpPr txBox="1"/>
          <p:nvPr/>
        </p:nvSpPr>
        <p:spPr>
          <a:xfrm>
            <a:off x="344805" y="2276475"/>
            <a:ext cx="1551305" cy="46037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  <a:sym typeface="+mn-ea"/>
              </a:rPr>
              <a:t>Current</a:t>
            </a:r>
            <a:endParaRPr lang="zh-CN" altLang="en-US" sz="2400" b="1" dirty="0">
              <a:latin typeface="Times New Roman" panose="02020603050405020304" pitchFamily="18" charset="0"/>
              <a:ea typeface="仿宋_GB2312" panose="02010609030101010101" pitchFamily="49" charset="-122"/>
            </a:endParaRPr>
          </a:p>
        </p:txBody>
      </p:sp>
      <p:sp>
        <p:nvSpPr>
          <p:cNvPr id="166927" name="右箭头 166926"/>
          <p:cNvSpPr/>
          <p:nvPr/>
        </p:nvSpPr>
        <p:spPr>
          <a:xfrm>
            <a:off x="2040890" y="2398078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chemeClr val="tx1"/>
          </a:solidFill>
          <a:ln w="127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66928" name="文本框 166927"/>
          <p:cNvSpPr txBox="1"/>
          <p:nvPr/>
        </p:nvSpPr>
        <p:spPr>
          <a:xfrm>
            <a:off x="240348" y="2995295"/>
            <a:ext cx="1728787" cy="829945"/>
          </a:xfrm>
          <a:prstGeom prst="rect">
            <a:avLst/>
          </a:prstGeom>
          <a:noFill/>
          <a:ln w="38100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>
                <a:srgbClr val="FFFF00"/>
              </a:buClr>
              <a:buSzTx/>
              <a:buChar char="l"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urrent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ntensity</a:t>
            </a:r>
          </a:p>
        </p:txBody>
      </p:sp>
      <p:sp>
        <p:nvSpPr>
          <p:cNvPr id="166929" name="文本框 166928"/>
          <p:cNvSpPr txBox="1"/>
          <p:nvPr/>
        </p:nvSpPr>
        <p:spPr>
          <a:xfrm>
            <a:off x="2484120" y="2276475"/>
            <a:ext cx="6720840" cy="46037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50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regular d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irectional movement </a:t>
            </a:r>
            <a:r>
              <a:rPr lang="en-US" altLang="zh-CN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of </a:t>
            </a: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electric charge</a:t>
            </a:r>
          </a:p>
        </p:txBody>
      </p:sp>
      <p:sp>
        <p:nvSpPr>
          <p:cNvPr id="166930" name="文本框 166929"/>
          <p:cNvSpPr txBox="1"/>
          <p:nvPr/>
        </p:nvSpPr>
        <p:spPr>
          <a:xfrm>
            <a:off x="2837180" y="2995295"/>
            <a:ext cx="6261100" cy="82994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Char char="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w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>
              <a:spcBef>
                <a:spcPts val="0"/>
              </a:spcBef>
              <a:buClr>
                <a:srgbClr val="FFFF00"/>
              </a:buClr>
              <a:buSz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仿宋_GB2312" panose="02010609030101010101" pitchFamily="49" charset="-122"/>
              </a:rPr>
              <a:t>the amount of charge passing through the cross-section of a conductor in unit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66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66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16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166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2000"/>
                                        <p:tgtEl>
                                          <p:spTgt spid="166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6" grpId="0"/>
      <p:bldP spid="166918" grpId="0" bldLvl="0" animBg="1"/>
      <p:bldP spid="166926" grpId="0" bldLvl="0" animBg="1"/>
      <p:bldP spid="166928" grpId="0" bldLvl="0" animBg="1"/>
      <p:bldP spid="166929" grpId="0"/>
      <p:bldP spid="1669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Q3OWRhZTBiMGE5MGFmYzgxNjgwZTI3M2RlY2M4NWIifQ=="/>
  <p:tag name="KSO_WPP_MARK_KEY" val="8c554770-f3d2-48fe-97a6-c6515690544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667.4992125984254,&quot;width&quot;:6800}"/>
</p:tagLst>
</file>

<file path=ppt/theme/theme1.xml><?xml version="1.0" encoding="utf-8"?>
<a:theme xmlns:a="http://schemas.openxmlformats.org/drawingml/2006/main" name="欢天喜地">
  <a:themeElements>
    <a:clrScheme name="">
      <a:dk1>
        <a:srgbClr val="FFFFFF"/>
      </a:dk1>
      <a:lt1>
        <a:srgbClr val="FFA679"/>
      </a:lt1>
      <a:dk2>
        <a:srgbClr val="FFFF66"/>
      </a:dk2>
      <a:lt2>
        <a:srgbClr val="C0C0C0"/>
      </a:lt2>
      <a:accent1>
        <a:srgbClr val="9C9CBE"/>
      </a:accent1>
      <a:accent2>
        <a:srgbClr val="FFFFCC"/>
      </a:accent2>
      <a:accent3>
        <a:srgbClr val="FFD0BE"/>
      </a:accent3>
      <a:accent4>
        <a:srgbClr val="DCDCDC"/>
      </a:accent4>
      <a:accent5>
        <a:srgbClr val="CBCBDB"/>
      </a:accent5>
      <a:accent6>
        <a:srgbClr val="E5E5B7"/>
      </a:accent6>
      <a:hlink>
        <a:srgbClr val="CCECFF"/>
      </a:hlink>
      <a:folHlink>
        <a:srgbClr val="99FF66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欢天喜地 1">
        <a:dk1>
          <a:srgbClr val="C0C0C0"/>
        </a:dk1>
        <a:lt1>
          <a:srgbClr val="FFFFFF"/>
        </a:lt1>
        <a:dk2>
          <a:srgbClr val="FFA679"/>
        </a:dk2>
        <a:lt2>
          <a:srgbClr val="FFFF66"/>
        </a:lt2>
        <a:accent1>
          <a:srgbClr val="9C9CBE"/>
        </a:accent1>
        <a:accent2>
          <a:srgbClr val="FFFFCC"/>
        </a:accent2>
        <a:accent3>
          <a:srgbClr val="FFD0BE"/>
        </a:accent3>
        <a:accent4>
          <a:srgbClr val="DADADA"/>
        </a:accent4>
        <a:accent5>
          <a:srgbClr val="CBCBDB"/>
        </a:accent5>
        <a:accent6>
          <a:srgbClr val="E7E7B9"/>
        </a:accent6>
        <a:hlink>
          <a:srgbClr val="CCECFF"/>
        </a:hlink>
        <a:folHlink>
          <a:srgbClr val="99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2">
        <a:dk1>
          <a:srgbClr val="B2B2B2"/>
        </a:dk1>
        <a:lt1>
          <a:srgbClr val="FFFFFF"/>
        </a:lt1>
        <a:dk2>
          <a:srgbClr val="EBA18D"/>
        </a:dk2>
        <a:lt2>
          <a:srgbClr val="FFFFFF"/>
        </a:lt2>
        <a:accent1>
          <a:srgbClr val="C97F94"/>
        </a:accent1>
        <a:accent2>
          <a:srgbClr val="CC99FF"/>
        </a:accent2>
        <a:accent3>
          <a:srgbClr val="F3CDC5"/>
        </a:accent3>
        <a:accent4>
          <a:srgbClr val="DADADA"/>
        </a:accent4>
        <a:accent5>
          <a:srgbClr val="E1C0C8"/>
        </a:accent5>
        <a:accent6>
          <a:srgbClr val="B98AE7"/>
        </a:accent6>
        <a:hlink>
          <a:srgbClr val="FFFF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3">
        <a:dk1>
          <a:srgbClr val="000000"/>
        </a:dk1>
        <a:lt1>
          <a:srgbClr val="FFFFFF"/>
        </a:lt1>
        <a:dk2>
          <a:srgbClr val="FFFF00"/>
        </a:dk2>
        <a:lt2>
          <a:srgbClr val="C0C0C0"/>
        </a:lt2>
        <a:accent1>
          <a:srgbClr val="FEE2E2"/>
        </a:accent1>
        <a:accent2>
          <a:srgbClr val="FFFFFF"/>
        </a:accent2>
        <a:accent3>
          <a:srgbClr val="FFFFFF"/>
        </a:accent3>
        <a:accent4>
          <a:srgbClr val="000000"/>
        </a:accent4>
        <a:accent5>
          <a:srgbClr val="FEEEEE"/>
        </a:accent5>
        <a:accent6>
          <a:srgbClr val="E7E7E7"/>
        </a:accent6>
        <a:hlink>
          <a:srgbClr val="FFFFCC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欢天喜地 4">
        <a:dk1>
          <a:srgbClr val="C0C0C0"/>
        </a:dk1>
        <a:lt1>
          <a:srgbClr val="FFFFFF"/>
        </a:lt1>
        <a:dk2>
          <a:srgbClr val="E0A172"/>
        </a:dk2>
        <a:lt2>
          <a:srgbClr val="FFFF99"/>
        </a:lt2>
        <a:accent1>
          <a:srgbClr val="89A3AB"/>
        </a:accent1>
        <a:accent2>
          <a:srgbClr val="CCCCFF"/>
        </a:accent2>
        <a:accent3>
          <a:srgbClr val="EDCDBC"/>
        </a:accent3>
        <a:accent4>
          <a:srgbClr val="DADADA"/>
        </a:accent4>
        <a:accent5>
          <a:srgbClr val="C4CED2"/>
        </a:accent5>
        <a:accent6>
          <a:srgbClr val="B9B9E7"/>
        </a:accent6>
        <a:hlink>
          <a:srgbClr val="4D4D4D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5">
        <a:dk1>
          <a:srgbClr val="B2B2B2"/>
        </a:dk1>
        <a:lt1>
          <a:srgbClr val="FFFF66"/>
        </a:lt1>
        <a:dk2>
          <a:srgbClr val="D5E2CC"/>
        </a:dk2>
        <a:lt2>
          <a:srgbClr val="FFFFFF"/>
        </a:lt2>
        <a:accent1>
          <a:srgbClr val="859AC3"/>
        </a:accent1>
        <a:accent2>
          <a:srgbClr val="66CCFF"/>
        </a:accent2>
        <a:accent3>
          <a:srgbClr val="E7EEE2"/>
        </a:accent3>
        <a:accent4>
          <a:srgbClr val="DADA56"/>
        </a:accent4>
        <a:accent5>
          <a:srgbClr val="C2CADE"/>
        </a:accent5>
        <a:accent6>
          <a:srgbClr val="5CB9E7"/>
        </a:accent6>
        <a:hlink>
          <a:srgbClr val="0000CC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6">
        <a:dk1>
          <a:srgbClr val="C0C0C0"/>
        </a:dk1>
        <a:lt1>
          <a:srgbClr val="FFFFCC"/>
        </a:lt1>
        <a:dk2>
          <a:srgbClr val="FFCC99"/>
        </a:dk2>
        <a:lt2>
          <a:srgbClr val="000000"/>
        </a:lt2>
        <a:accent1>
          <a:srgbClr val="73A78D"/>
        </a:accent1>
        <a:accent2>
          <a:srgbClr val="CC3399"/>
        </a:accent2>
        <a:accent3>
          <a:srgbClr val="FFE2CA"/>
        </a:accent3>
        <a:accent4>
          <a:srgbClr val="DADAAE"/>
        </a:accent4>
        <a:accent5>
          <a:srgbClr val="BCD0C5"/>
        </a:accent5>
        <a:accent6>
          <a:srgbClr val="B92D8A"/>
        </a:accent6>
        <a:hlink>
          <a:srgbClr val="CCEC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欢天喜地 7">
        <a:dk1>
          <a:srgbClr val="000066"/>
        </a:dk1>
        <a:lt1>
          <a:srgbClr val="F48E6E"/>
        </a:lt1>
        <a:dk2>
          <a:srgbClr val="FFFF99"/>
        </a:dk2>
        <a:lt2>
          <a:srgbClr val="C0C0C0"/>
        </a:lt2>
        <a:accent1>
          <a:srgbClr val="E8E8CE"/>
        </a:accent1>
        <a:accent2>
          <a:srgbClr val="3333CC"/>
        </a:accent2>
        <a:accent3>
          <a:srgbClr val="F8C6BA"/>
        </a:accent3>
        <a:accent4>
          <a:srgbClr val="000056"/>
        </a:accent4>
        <a:accent5>
          <a:srgbClr val="F2F2E3"/>
        </a:accent5>
        <a:accent6>
          <a:srgbClr val="2D2DB9"/>
        </a:accent6>
        <a:hlink>
          <a:srgbClr val="FFFF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欢天喜地 8">
        <a:dk1>
          <a:srgbClr val="B2B2B2"/>
        </a:dk1>
        <a:lt1>
          <a:srgbClr val="66FFFF"/>
        </a:lt1>
        <a:dk2>
          <a:srgbClr val="FFCCCC"/>
        </a:dk2>
        <a:lt2>
          <a:srgbClr val="660066"/>
        </a:lt2>
        <a:accent1>
          <a:srgbClr val="7592B1"/>
        </a:accent1>
        <a:accent2>
          <a:srgbClr val="008080"/>
        </a:accent2>
        <a:accent3>
          <a:srgbClr val="FFE2E2"/>
        </a:accent3>
        <a:accent4>
          <a:srgbClr val="56DADA"/>
        </a:accent4>
        <a:accent5>
          <a:srgbClr val="BDC7D5"/>
        </a:accent5>
        <a:accent6>
          <a:srgbClr val="007373"/>
        </a:accent6>
        <a:hlink>
          <a:srgbClr val="FFFF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2714</Words>
  <Application>Microsoft Office PowerPoint</Application>
  <PresentationFormat>全屏显示(4:3)</PresentationFormat>
  <Paragraphs>780</Paragraphs>
  <Slides>55</Slides>
  <Notes>18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55</vt:i4>
      </vt:variant>
    </vt:vector>
  </HeadingPairs>
  <TitlesOfParts>
    <vt:vector size="70" baseType="lpstr">
      <vt:lpstr>仿宋_GB2312</vt:lpstr>
      <vt:lpstr>楷体_GB2312</vt:lpstr>
      <vt:lpstr>隶书</vt:lpstr>
      <vt:lpstr>宋体</vt:lpstr>
      <vt:lpstr>Arial</vt:lpstr>
      <vt:lpstr>Calibri</vt:lpstr>
      <vt:lpstr>Symbol</vt:lpstr>
      <vt:lpstr>Times New Roman</vt:lpstr>
      <vt:lpstr>Wingdings</vt:lpstr>
      <vt:lpstr>欢天喜地</vt:lpstr>
      <vt:lpstr>Equation.3</vt:lpstr>
      <vt:lpstr>Equation.KSEE3</vt:lpstr>
      <vt:lpstr>Visio.Drawing.4</vt:lpstr>
      <vt:lpstr>Visio.Drawing.6</vt:lpstr>
      <vt:lpstr>Equation.DSMT4</vt:lpstr>
      <vt:lpstr>《Fundamentals of Electric Circuits》</vt:lpstr>
      <vt:lpstr>Pre class instructions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zyz</dc:creator>
  <cp:lastModifiedBy>a a</cp:lastModifiedBy>
  <cp:revision>833</cp:revision>
  <dcterms:created xsi:type="dcterms:W3CDTF">2002-05-27T07:30:00Z</dcterms:created>
  <dcterms:modified xsi:type="dcterms:W3CDTF">2022-10-13T03:48:26Z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CC62A98CCB4A4591B27D392FF4DF2697</vt:lpwstr>
  </property>
</Properties>
</file>